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1" r:id="rId7"/>
    <p:sldId id="265" r:id="rId8"/>
    <p:sldId id="264" r:id="rId9"/>
    <p:sldId id="270" r:id="rId10"/>
    <p:sldId id="279" r:id="rId11"/>
    <p:sldId id="280" r:id="rId12"/>
    <p:sldId id="266" r:id="rId13"/>
    <p:sldId id="267" r:id="rId14"/>
    <p:sldId id="275" r:id="rId15"/>
    <p:sldId id="271" r:id="rId16"/>
    <p:sldId id="277" r:id="rId17"/>
    <p:sldId id="276" r:id="rId18"/>
    <p:sldId id="274" r:id="rId19"/>
    <p:sldId id="278" r:id="rId20"/>
    <p:sldId id="269" r:id="rId21"/>
    <p:sldId id="272" r:id="rId22"/>
    <p:sldId id="268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5800"/>
    <a:srgbClr val="393939"/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304" autoAdjust="0"/>
    <p:restoredTop sz="94660"/>
  </p:normalViewPr>
  <p:slideViewPr>
    <p:cSldViewPr snapToGrid="0">
      <p:cViewPr>
        <p:scale>
          <a:sx n="82" d="100"/>
          <a:sy n="82" d="100"/>
        </p:scale>
        <p:origin x="-89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47EB11-9815-42BE-BEBC-871538E56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3A74FCC-0EA7-4D44-89E9-2DF93BF92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58746B-C49F-44BF-BD26-3AF62476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6BE201-9175-4932-B5CD-AE483303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4D2A93-5FAC-4FC2-993E-F1A1F252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9870A6-42FB-46E7-819B-165B93D0B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8E06A65-DD38-4FFD-ADEF-F639AC09F543}"/>
              </a:ext>
            </a:extLst>
          </p:cNvPr>
          <p:cNvSpPr/>
          <p:nvPr userDrawn="1"/>
        </p:nvSpPr>
        <p:spPr>
          <a:xfrm>
            <a:off x="2971800" y="385763"/>
            <a:ext cx="6248400" cy="6248400"/>
          </a:xfrm>
          <a:prstGeom prst="ellipse">
            <a:avLst/>
          </a:prstGeom>
          <a:noFill/>
          <a:ln w="1778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09F435C-51AB-483C-9A2D-5FEEAE62A2A4}"/>
              </a:ext>
            </a:extLst>
          </p:cNvPr>
          <p:cNvSpPr/>
          <p:nvPr userDrawn="1"/>
        </p:nvSpPr>
        <p:spPr>
          <a:xfrm>
            <a:off x="3158836" y="572799"/>
            <a:ext cx="5874328" cy="5874328"/>
          </a:xfrm>
          <a:prstGeom prst="ellipse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05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6E71E3-D7A0-4A21-B336-BB7FA66B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4DDA0D0-76BF-447B-8035-414944A82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7E4278-F39E-41E0-9736-66C1A1EF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1A0639-3C42-4C1D-9734-3655B412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0AB301-82E4-42B7-B2FF-EB52E1CB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04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F46B6E9-A016-4848-848B-BE30AA46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71E8FA2-5AB5-4259-9AD2-7A08582E2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788826-0388-4407-A9E0-B35F79B0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24B65E-BD72-411A-A369-A117C089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E7D442-DCC9-4B72-BBD7-A9ABC911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387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7434B5-6CC9-40A2-A90E-FAD1EB36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FFEDB8-1CAC-4D50-AFB0-E663F48E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CACEB4-1619-41C3-A516-90396251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F3880A-BA1D-4E4F-8E0A-1636E6FC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A223D0-CB24-4018-9AC8-579110CD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545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D5DF17-3DB2-452C-A3E2-8520E62B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1AB21B-0D4B-424F-B4E8-CCC5435F2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443037-47DE-4265-992A-C8B11643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FEC23B-2961-4F8F-84A8-5F379CC9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ACC806-3599-4814-B6B2-0B92728E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174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575E24-6455-487D-95D2-73D8399E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D1B15E-5730-4E8F-B6FB-E39D6AE99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99C2CEB-C7F8-435C-B94B-BBBE1B50E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CD67DB-7955-4370-94EB-89C7B774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1EE4522-AB11-44A9-ABB4-18BB5948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A7CC85-B636-43AA-8D12-63A41234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1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599C95-99E5-4386-A8F4-EDD7F113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E471B1-957E-43A0-9CBD-C77B1A36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5451DE-9388-450B-8A8D-E3CB8A936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BAECF90-415E-4EA9-9FFC-DAD275529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1A92FA8-2BDE-49D3-A518-01E453BF4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155E611-1199-4C70-B500-CECF8280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13CB1B5-9901-4FC9-86F6-4AC42C60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AC80D75-CC93-4BD0-AE16-636E2CA3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67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ECFABB-3204-499E-B181-20BC875A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E9F71D9-0B48-40C9-9AF1-DE7DCFD1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CE2822D-845B-4550-AF45-AF583DC9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BF0AC44-3ACB-4A08-984A-DB177570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81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F80741B-3872-4148-B109-4277F695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A133843-8F31-4051-BDF4-F573F48E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6CCD8DC-F23F-4952-AAE0-4D1AF21B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32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9F003-7080-457D-899D-ADED8B57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15B368-63EA-4492-9F44-6744B5BA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5F9714E-D3F5-4A09-ACCD-EE80E49D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DF0B936-0A52-4146-9648-169EBAE3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3272BE-6614-4387-84A1-E7AAD79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9EE217-D3E6-426C-AD7A-43A93F2E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36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ABB6AB-23FD-4C82-BDB2-BE7C43AD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3719A5-C173-4251-909A-42EDCF563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3E90403-5F76-4020-953A-CBFC5179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5824C23-D322-4D0C-A4F5-4BED27DC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CA16AF-A6B0-4DD8-817C-60FE3AC5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BD674C-1247-416F-96F7-4FC87E4F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15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46CE74-A931-4AA4-A08B-41FF294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B85047-13D1-40CC-BC02-6B914AB95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0C4C8D-6224-4F2E-BBC2-BE38C539C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C0F9-3C26-4781-9E04-2710A31A2A62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54A69B-50AB-4CC1-8E16-1E7DEF97B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4E5C13-3C3B-400B-890C-AE8905C82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91093-8985-48D7-8F43-CDEA18B1CF9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2030A6-0700-4C12-A81D-F4A52D9C4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8ACF1F0-A82D-4FFD-89DF-6D46EB832874}"/>
              </a:ext>
            </a:extLst>
          </p:cNvPr>
          <p:cNvSpPr/>
          <p:nvPr userDrawn="1"/>
        </p:nvSpPr>
        <p:spPr>
          <a:xfrm>
            <a:off x="212436" y="196849"/>
            <a:ext cx="11767127" cy="6444095"/>
          </a:xfrm>
          <a:prstGeom prst="rect">
            <a:avLst/>
          </a:prstGeom>
          <a:noFill/>
          <a:ln w="1778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8528876-1FB3-4235-90F1-C5B4AF2CF7FF}"/>
              </a:ext>
            </a:extLst>
          </p:cNvPr>
          <p:cNvSpPr/>
          <p:nvPr userDrawn="1"/>
        </p:nvSpPr>
        <p:spPr>
          <a:xfrm>
            <a:off x="415635" y="383453"/>
            <a:ext cx="11360728" cy="609109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708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hyperlink" Target="https://dk-nesterov.ru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71" y="577804"/>
            <a:ext cx="6038490" cy="5831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2C32283-A746-4A63-855A-DEB69C370F33}"/>
              </a:ext>
            </a:extLst>
          </p:cNvPr>
          <p:cNvSpPr txBox="1">
            <a:spLocks/>
          </p:cNvSpPr>
          <p:nvPr/>
        </p:nvSpPr>
        <p:spPr>
          <a:xfrm rot="21387234">
            <a:off x="3211428" y="-424520"/>
            <a:ext cx="5741377" cy="6567522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Down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Нестеровского городского Дома культуры 2021г.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9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\\DK-2TANJA\Users\Public\IMG_8520.JPG"/>
          <p:cNvPicPr>
            <a:picLocks noChangeAspect="1" noChangeArrowheads="1"/>
          </p:cNvPicPr>
          <p:nvPr/>
        </p:nvPicPr>
        <p:blipFill>
          <a:blip r:embed="rId2" cstate="print"/>
          <a:srcRect l="13655" t="17048" r="9309" b="13619"/>
          <a:stretch>
            <a:fillRect/>
          </a:stretch>
        </p:blipFill>
        <p:spPr bwMode="auto">
          <a:xfrm>
            <a:off x="4494922" y="3773212"/>
            <a:ext cx="3818759" cy="229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04544" y="3359948"/>
            <a:ext cx="26442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Народный вокальный ансамбль</a:t>
            </a:r>
          </a:p>
          <a:p>
            <a:endParaRPr lang="ru-RU" sz="1000" dirty="0" smtClean="0">
              <a:solidFill>
                <a:srgbClr val="002060"/>
              </a:solidFill>
              <a:latin typeface="Calligraph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alligraph" pitchFamily="2" charset="0"/>
              </a:rPr>
              <a:t>«Вдохновение»</a:t>
            </a:r>
            <a:endParaRPr lang="ru-RU" dirty="0">
              <a:solidFill>
                <a:schemeClr val="bg1"/>
              </a:solidFill>
              <a:latin typeface="Calligraph" pitchFamily="2" charset="0"/>
            </a:endParaRPr>
          </a:p>
        </p:txBody>
      </p:sp>
      <p:pic>
        <p:nvPicPr>
          <p:cNvPr id="5" name="Picture 3" descr="\\DK-2TANJA\Users\Public\i.jpg"/>
          <p:cNvPicPr>
            <a:picLocks noChangeAspect="1" noChangeArrowheads="1"/>
          </p:cNvPicPr>
          <p:nvPr/>
        </p:nvPicPr>
        <p:blipFill>
          <a:blip r:embed="rId3"/>
          <a:srcRect t="22554" r="19113" b="8883"/>
          <a:stretch>
            <a:fillRect/>
          </a:stretch>
        </p:blipFill>
        <p:spPr bwMode="auto">
          <a:xfrm>
            <a:off x="654288" y="615892"/>
            <a:ext cx="3539340" cy="225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17831" y="2489113"/>
            <a:ext cx="3589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ligraph" pitchFamily="2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Calligraph" pitchFamily="2" charset="0"/>
              </a:rPr>
              <a:t>Гутарица</a:t>
            </a:r>
            <a:r>
              <a:rPr lang="ru-RU" dirty="0" smtClean="0">
                <a:solidFill>
                  <a:schemeClr val="bg1"/>
                </a:solidFill>
                <a:latin typeface="Calligraph" pitchFamily="2" charset="0"/>
              </a:rPr>
              <a:t>»</a:t>
            </a:r>
          </a:p>
          <a:p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Вокальный ансамбль казачьей песни</a:t>
            </a:r>
            <a:endParaRPr lang="ru-RU" dirty="0">
              <a:solidFill>
                <a:schemeClr val="bg1"/>
              </a:solidFill>
              <a:latin typeface="Calligraph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5547" t="8296" r="18253" b="-588"/>
          <a:stretch>
            <a:fillRect/>
          </a:stretch>
        </p:blipFill>
        <p:spPr bwMode="auto">
          <a:xfrm>
            <a:off x="662153" y="3279228"/>
            <a:ext cx="3636578" cy="248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51338" y="5764952"/>
            <a:ext cx="331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Танцевальный коллектив «Азарт»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5" cstate="print"/>
          <a:srcRect t="9634" r="3556" b="10363"/>
          <a:stretch>
            <a:fillRect/>
          </a:stretch>
        </p:blipFill>
        <p:spPr bwMode="auto">
          <a:xfrm>
            <a:off x="4351280" y="646168"/>
            <a:ext cx="3573519" cy="222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544207" y="2858841"/>
            <a:ext cx="331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Вокальный коллектив  «Отрада»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 cstate="print"/>
          <a:srcRect t="3468" r="1974"/>
          <a:stretch>
            <a:fillRect/>
          </a:stretch>
        </p:blipFill>
        <p:spPr bwMode="auto">
          <a:xfrm>
            <a:off x="8615690" y="1124607"/>
            <a:ext cx="2609358" cy="456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539654" y="662179"/>
            <a:ext cx="3095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Вокальный  коллектив  «Бриз»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\\DK-2TANJA\Users\Public\IMG_20210226_113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723" y="641131"/>
            <a:ext cx="5745655" cy="2585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3186" y="2767639"/>
            <a:ext cx="3605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alligraph" pitchFamily="2" charset="0"/>
              </a:rPr>
              <a:t>Вокальный ансамбль «</a:t>
            </a:r>
            <a:r>
              <a:rPr lang="ru-RU" sz="2000" dirty="0" err="1" smtClean="0">
                <a:solidFill>
                  <a:schemeClr val="bg1"/>
                </a:solidFill>
                <a:latin typeface="Calligraph" pitchFamily="2" charset="0"/>
              </a:rPr>
              <a:t>Ивушки</a:t>
            </a:r>
            <a:r>
              <a:rPr lang="ru-RU" sz="2000" dirty="0" smtClean="0">
                <a:solidFill>
                  <a:schemeClr val="bg1"/>
                </a:solidFill>
                <a:latin typeface="Calligraph" pitchFamily="2" charset="0"/>
              </a:rPr>
              <a:t>»</a:t>
            </a:r>
            <a:endParaRPr lang="ru-RU" sz="2000" dirty="0">
              <a:solidFill>
                <a:schemeClr val="bg1"/>
              </a:solidFill>
              <a:latin typeface="Calligraph" pitchFamily="2" charset="0"/>
            </a:endParaRPr>
          </a:p>
        </p:txBody>
      </p:sp>
      <p:pic>
        <p:nvPicPr>
          <p:cNvPr id="35842" name="Picture 2" descr="\\DK-2TANJA\Users\Public\Элиф_13.jpg"/>
          <p:cNvPicPr>
            <a:picLocks noChangeAspect="1" noChangeArrowheads="1"/>
          </p:cNvPicPr>
          <p:nvPr/>
        </p:nvPicPr>
        <p:blipFill>
          <a:blip r:embed="rId3" cstate="print"/>
          <a:srcRect l="6362" t="10348" r="11739" b="1665"/>
          <a:stretch>
            <a:fillRect/>
          </a:stretch>
        </p:blipFill>
        <p:spPr bwMode="auto">
          <a:xfrm>
            <a:off x="6881310" y="801401"/>
            <a:ext cx="4354250" cy="311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72399" y="4013114"/>
            <a:ext cx="3605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lligraph" pitchFamily="2" charset="0"/>
              </a:rPr>
              <a:t>Танцевальный коллектив восточного танца «</a:t>
            </a:r>
            <a:r>
              <a:rPr lang="ru-RU" sz="2000" dirty="0" err="1" smtClean="0">
                <a:solidFill>
                  <a:srgbClr val="002060"/>
                </a:solidFill>
                <a:latin typeface="Calligraph" pitchFamily="2" charset="0"/>
              </a:rPr>
              <a:t>Элиф</a:t>
            </a:r>
            <a:r>
              <a:rPr lang="ru-RU" sz="2000" dirty="0" smtClean="0">
                <a:solidFill>
                  <a:srgbClr val="002060"/>
                </a:solidFill>
                <a:latin typeface="Calligraph" pitchFamily="2" charset="0"/>
              </a:rPr>
              <a:t>»</a:t>
            </a:r>
            <a:endParaRPr lang="ru-RU" sz="2000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l="2393" t="36227" r="-100" b="21196"/>
          <a:stretch>
            <a:fillRect/>
          </a:stretch>
        </p:blipFill>
        <p:spPr>
          <a:xfrm>
            <a:off x="756745" y="4151586"/>
            <a:ext cx="6512348" cy="189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61847" y="3524384"/>
            <a:ext cx="3605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Calligraph" pitchFamily="2" charset="0"/>
              </a:rPr>
              <a:t>Оркестр народных инструментов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latin typeface="Calligraph" pitchFamily="2" charset="0"/>
              </a:rPr>
              <a:t>                         </a:t>
            </a:r>
            <a:r>
              <a:rPr lang="ru-RU" sz="2400" dirty="0" smtClean="0">
                <a:solidFill>
                  <a:srgbClr val="002060"/>
                </a:solidFill>
                <a:latin typeface="Calligraph" pitchFamily="2" charset="0"/>
              </a:rPr>
              <a:t>«Мелодия»</a:t>
            </a:r>
            <a:endParaRPr lang="ru-RU" sz="2400" dirty="0">
              <a:solidFill>
                <a:srgbClr val="002060"/>
              </a:solidFill>
              <a:latin typeface="Calligraph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98" y="652947"/>
            <a:ext cx="5731362" cy="7193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53599D24-B141-45B5-AF9E-05A16011526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389703" y="735362"/>
            <a:ext cx="498952" cy="557061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2253344" y="541340"/>
            <a:ext cx="493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5800"/>
                </a:solidFill>
              </a:rPr>
              <a:t>Наиболее значимые культурно </a:t>
            </a:r>
            <a:r>
              <a:rPr lang="ru-RU" sz="2400" dirty="0" smtClean="0">
                <a:solidFill>
                  <a:srgbClr val="005800"/>
                </a:solidFill>
              </a:rPr>
              <a:t>–</a:t>
            </a:r>
          </a:p>
          <a:p>
            <a:r>
              <a:rPr lang="ru-RU" sz="2400" dirty="0" smtClean="0">
                <a:solidFill>
                  <a:srgbClr val="005800"/>
                </a:solidFill>
              </a:rPr>
              <a:t> </a:t>
            </a:r>
            <a:r>
              <a:rPr lang="ru-RU" sz="2400" dirty="0">
                <a:solidFill>
                  <a:srgbClr val="005800"/>
                </a:solidFill>
              </a:rPr>
              <a:t>досуговые  мероприятия 2021 года: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8739" y="1483944"/>
            <a:ext cx="10921041" cy="463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i="1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 просветительские мероприятия, патриотические акции,</a:t>
            </a:r>
            <a:endParaRPr lang="ru-RU" sz="12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b="1" i="1" dirty="0">
                <a:solidFill>
                  <a:srgbClr val="0058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противодействия терроризму, митинги</a:t>
            </a:r>
            <a:endParaRPr lang="ru-RU" sz="12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Патриотический час «Помнить… и никогда не забывать!»  День памяти жертв Холокоста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противодействия терроризму в РФ «Террору нет!»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Информационный час «Крым и Россия- общая судьба»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противодействия терроризму в РФ «Вместе против террора!» 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«Синий платочек» - это сохранение исторической памяти о вкладе женщин в Победу в Великой отечественной войне и укрепление мира.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Информационно-познавательная программа «День любви, семьи и верности» 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Фотоконкурс  посвященного 75-летию образования Нестеровского района Калининградской области «Мой Нестеров»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акции «Культурная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суббота» концерт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«Цвет настроения: Осень»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«Белые шары» , «Зажгите свечи» посвященное дню памяти жертв терроризма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«Окна Победы» благодарность героям Великой Отечественной войны 1941–1945 годов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 конкурс творческих работ и  рисунков «Безопасная Россия»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Радиогазета  «Под флагом единым»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выставка «Без срока давности» Калининградского историко-художественного краеведческого музея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«Пусть всегда будет солнце»  приурочена к 76-й годовщине Победы в Великой Отечественной войне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941-1945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 и Парада Победы 24 июня 1945г.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Общенациональная  акция  «Свеча памяти»  в День памяти и скорби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в летний этап «Безопасность детства»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Торжественное Вручение паспортов гражданина России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 акция «Окна России» ко Дню России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«Георгиевская ленточка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еседа 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 права забвения» посвященная памяти павших воинов в Афганистане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494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230" b="18993"/>
          <a:stretch/>
        </p:blipFill>
        <p:spPr>
          <a:xfrm>
            <a:off x="905773" y="980307"/>
            <a:ext cx="5636489" cy="8000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4936" y="731121"/>
            <a:ext cx="493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Наиболее значимые культурно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–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досуговые  мероприятия 2021 года: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1436" y="1780363"/>
            <a:ext cx="10964172" cy="453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Развлекательные мероприятия ,вечера отдыха, концерты, игровые программы, выставки…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Концерт-спектакль «Мост в будущее» посвящен 75-летию образования Калининградской области.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Народный праздник «День косоворотки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«Дарите музыку всегда!» защита звания народного вокального ансамбля «Вдохновение» 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Конкурсная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программа  «Да здравствует любовь!»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детских рисунков «Слава армии родной!»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ВИА «Букет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мелодий » 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«Самой красивой и лучшей мамочке!» 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IIIV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конкурс чтецов «Ключи к сердцу»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«День победы!» 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«Культурный хоровод» рамках нацпроекта «Культура»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Фотовыставка «Путешествие в Непал». Свои работы предоставил Эдуард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Карлецкий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смотр художественной самодеятельности «Раскрасим город сами»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Театрализованное представление «Встречаем лето вместе»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программа «Яблочный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фреш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 посвящённая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русскому народному празднику Яблочный СПАС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Театрализованная программа «Путешествие в страну знаний»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Концертно-игровая программа «Жизни ,пора золотая»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пожилых людей и людей с ОВЗ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Театрализовано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утренник спектакль «Маша и новогодние приключения»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Отчетный концерт «Планета БИС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программа «Здравствуй, Масленица»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«По страницам сказок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декабря 2021 г. состоялась премьера театрализованного представления «Маша и новогодние приключения», 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вызвала множество положительных отзывов у зрителей. Такого представления не было более 15 лет.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84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5898" r="9330" b="23228"/>
          <a:stretch>
            <a:fillRect/>
          </a:stretch>
        </p:blipFill>
        <p:spPr>
          <a:xfrm>
            <a:off x="620110" y="3647089"/>
            <a:ext cx="3485144" cy="210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413" y="3631262"/>
            <a:ext cx="3324364" cy="221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6" y="706594"/>
            <a:ext cx="3357813" cy="22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0964" y="706279"/>
            <a:ext cx="3200471" cy="213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59920" y="3034954"/>
            <a:ext cx="3639138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Народный праздник «День косоворотки» </a:t>
            </a:r>
            <a:r>
              <a:rPr lang="ru-RU" sz="1400" i="1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400" dirty="0">
              <a:solidFill>
                <a:srgbClr val="005800"/>
              </a:solidFill>
              <a:latin typeface="Monotype Corsiva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5661" y="5561300"/>
            <a:ext cx="522364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выставка «Без срока давности»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Калининградского историко-художественного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краеведческого музея</a:t>
            </a:r>
            <a:endParaRPr lang="ru-RU" sz="1400" dirty="0">
              <a:solidFill>
                <a:srgbClr val="005800"/>
              </a:solidFill>
              <a:latin typeface="Monotype Corsiva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173" y="5735078"/>
            <a:ext cx="6096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акции «Культурная суббота»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«Цвет настроения: Осень»</a:t>
            </a:r>
            <a:endParaRPr lang="ru-RU" sz="1400" dirty="0">
              <a:solidFill>
                <a:srgbClr val="005800"/>
              </a:solidFill>
              <a:latin typeface="Monotype Corsiva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8939" y="2549407"/>
            <a:ext cx="318463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chemeClr val="bg1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«Пусть  всегда будет солнце» 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приурочена к 76-й годовщине  Победы в ВОВ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Парада Победы 24 июня 1945г.</a:t>
            </a:r>
            <a:r>
              <a:rPr lang="ru-RU" sz="1400" i="1" dirty="0" smtClean="0">
                <a:solidFill>
                  <a:srgbClr val="0058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детей</a:t>
            </a:r>
            <a:endParaRPr lang="ru-RU" sz="1400" dirty="0">
              <a:solidFill>
                <a:srgbClr val="005800"/>
              </a:solidFill>
              <a:latin typeface="Monotype Corsiva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 t="906" r="-673" b="11729"/>
          <a:stretch>
            <a:fillRect/>
          </a:stretch>
        </p:blipFill>
        <p:spPr>
          <a:xfrm>
            <a:off x="7982907" y="3689872"/>
            <a:ext cx="3592321" cy="20762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302246" y="5662542"/>
            <a:ext cx="2993127" cy="685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solidFill>
                  <a:srgbClr val="005800"/>
                </a:solidFill>
                <a:latin typeface="Calligraph" pitchFamily="2" charset="0"/>
                <a:cs typeface="Times New Roman" pitchFamily="18" charset="0"/>
              </a:rPr>
              <a:t>Акция «Культурный хоровод»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7000"/>
              </a:lnSpc>
            </a:pPr>
            <a:r>
              <a:rPr lang="ru-RU" dirty="0" smtClean="0">
                <a:solidFill>
                  <a:srgbClr val="005800"/>
                </a:solidFill>
                <a:latin typeface="Calligraph" pitchFamily="2" charset="0"/>
                <a:cs typeface="Times New Roman" pitchFamily="18" charset="0"/>
              </a:rPr>
              <a:t>в рамках нацпроекта «Культура» </a:t>
            </a:r>
            <a:endParaRPr lang="ru-RU" dirty="0">
              <a:solidFill>
                <a:srgbClr val="005800"/>
              </a:solidFill>
              <a:latin typeface="Calligraph" pitchFamily="2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27988" y="704490"/>
            <a:ext cx="3123183" cy="208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263522" y="2898321"/>
            <a:ext cx="304865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58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 «Под флагом единым» ко Дню России</a:t>
            </a:r>
            <a:endParaRPr lang="ru-RU" sz="1400" dirty="0">
              <a:solidFill>
                <a:srgbClr val="0058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40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314" y="3531476"/>
            <a:ext cx="3272729" cy="217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261" y="735725"/>
            <a:ext cx="3049015" cy="203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8904" t="13543" r="2518" b="21334"/>
          <a:stretch>
            <a:fillRect/>
          </a:stretch>
        </p:blipFill>
        <p:spPr>
          <a:xfrm>
            <a:off x="704192" y="3710152"/>
            <a:ext cx="3174125" cy="200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9146" y="723309"/>
            <a:ext cx="3167857" cy="210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3512" y="611086"/>
            <a:ext cx="3188763" cy="2123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662" y="3475373"/>
            <a:ext cx="3216166" cy="21419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87310" y="2907794"/>
            <a:ext cx="32476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противодействия терроризму в РФ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«Террору нет!» </a:t>
            </a:r>
            <a:r>
              <a:rPr lang="ru-RU" sz="1400" i="1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400" dirty="0">
              <a:solidFill>
                <a:srgbClr val="8000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214" y="5745589"/>
            <a:ext cx="320565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противодействия терроризму в РФ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«Вместе против террора!»  </a:t>
            </a:r>
            <a:r>
              <a:rPr lang="ru-RU" sz="1400" i="1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</a:t>
            </a:r>
            <a:endParaRPr lang="ru-RU" sz="1400" dirty="0">
              <a:solidFill>
                <a:srgbClr val="8000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72665" y="5612662"/>
            <a:ext cx="442670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 «Без права забвения»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посвященная памяти павших воинов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Афганистане </a:t>
            </a:r>
            <a:r>
              <a:rPr lang="ru-RU" sz="1400" i="1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молодежи</a:t>
            </a:r>
            <a:endParaRPr lang="ru-RU" sz="1400" dirty="0">
              <a:solidFill>
                <a:srgbClr val="8000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45725" y="5824417"/>
            <a:ext cx="3205655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 «День Героев Отечества» </a:t>
            </a:r>
            <a:r>
              <a:rPr lang="ru-RU" sz="1400" i="1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 молодежи</a:t>
            </a:r>
            <a:endParaRPr lang="ru-RU" sz="1400" dirty="0">
              <a:solidFill>
                <a:srgbClr val="8000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65932" y="2760651"/>
            <a:ext cx="3205655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 ко Дню Защитников Отечества </a:t>
            </a:r>
            <a:endParaRPr lang="ru-RU" sz="1400" dirty="0">
              <a:solidFill>
                <a:srgbClr val="800000"/>
              </a:solidFill>
              <a:latin typeface="Calligraph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1639" y="2753556"/>
            <a:ext cx="3659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</a:rPr>
              <a:t>Акция всемирный день</a:t>
            </a:r>
          </a:p>
          <a:p>
            <a:pPr lvl="0"/>
            <a:r>
              <a:rPr lang="ru-RU" sz="1400" dirty="0" smtClean="0">
                <a:solidFill>
                  <a:srgbClr val="800000"/>
                </a:solidFill>
                <a:latin typeface="Calligraph" pitchFamily="2" charset="0"/>
              </a:rPr>
              <a:t> борьбы с синдромом приобретенного иммунодефицита – ВИЧ/</a:t>
            </a:r>
            <a:r>
              <a:rPr lang="ru-RU" sz="1400" dirty="0" err="1" smtClean="0">
                <a:solidFill>
                  <a:srgbClr val="800000"/>
                </a:solidFill>
                <a:latin typeface="Calligraph" pitchFamily="2" charset="0"/>
              </a:rPr>
              <a:t>СПИДом</a:t>
            </a:r>
            <a:endParaRPr lang="ru-RU" sz="1400" dirty="0">
              <a:solidFill>
                <a:srgbClr val="800000"/>
              </a:solidFill>
              <a:latin typeface="Calli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24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56" y="3752192"/>
            <a:ext cx="3258126" cy="211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36" y="649837"/>
            <a:ext cx="3183469" cy="212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75" y="725213"/>
            <a:ext cx="3156302" cy="210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19807" y="2876263"/>
            <a:ext cx="6096000" cy="5420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Фотовыставка «Путешествие в Непал» </a:t>
            </a: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 работы предоставил Эдуард </a:t>
            </a:r>
            <a:r>
              <a:rPr lang="ru-RU" sz="1400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Карлецкий</a:t>
            </a:r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828" y="59015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«Окна Победы»</a:t>
            </a:r>
          </a:p>
          <a:p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благодарность героям Великой Отечественной войны 1941–1945 годов</a:t>
            </a:r>
            <a:endParaRPr lang="ru-RU" sz="1400" dirty="0">
              <a:solidFill>
                <a:srgbClr val="8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65985" y="28851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Общенациональная  акция  </a:t>
            </a:r>
          </a:p>
          <a:p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«Свеча памяти»  в День памяти и скорби</a:t>
            </a:r>
            <a:endParaRPr lang="ru-RU" sz="1400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6413" y="5772833"/>
            <a:ext cx="4263988" cy="307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Всероссийская  акция «Окна России» ко Дню России</a:t>
            </a:r>
            <a:endParaRPr lang="ru-RU" sz="1400" dirty="0">
              <a:solidFill>
                <a:srgbClr val="8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194" name="Picture 2" descr="https://i.mycdn.me/i?r=AyH4iRPQ2q0otWIFepML2LxROLO2iC_HeMUa6-V7YgmMk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3712" y="3597465"/>
            <a:ext cx="3254320" cy="210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https://i.mycdn.me/i?r=AyH4iRPQ2q0otWIFepML2LxRYkRUYPkBqrFbS0Knsuqstw"/>
          <p:cNvPicPr>
            <a:picLocks noChangeAspect="1" noChangeArrowheads="1"/>
          </p:cNvPicPr>
          <p:nvPr/>
        </p:nvPicPr>
        <p:blipFill>
          <a:blip r:embed="rId6"/>
          <a:srcRect l="17770" t="55" r="24310"/>
          <a:stretch>
            <a:fillRect/>
          </a:stretch>
        </p:blipFill>
        <p:spPr bwMode="auto">
          <a:xfrm>
            <a:off x="9133489" y="557049"/>
            <a:ext cx="2215863" cy="254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9012621" y="3133767"/>
            <a:ext cx="237008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детских рисунков</a:t>
            </a:r>
          </a:p>
          <a:p>
            <a:pPr>
              <a:lnSpc>
                <a:spcPct val="107000"/>
              </a:lnSpc>
            </a:pPr>
            <a:endParaRPr lang="ru-RU" sz="1400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DK-2TANJA\Users\Public\2022 Зима Окна ГДК\IMG_4110.JPG"/>
          <p:cNvPicPr>
            <a:picLocks noChangeAspect="1" noChangeArrowheads="1"/>
          </p:cNvPicPr>
          <p:nvPr/>
        </p:nvPicPr>
        <p:blipFill>
          <a:blip r:embed="rId7" cstate="print"/>
          <a:srcRect l="2137" r="5589" b="10301"/>
          <a:stretch>
            <a:fillRect/>
          </a:stretch>
        </p:blipFill>
        <p:spPr bwMode="auto">
          <a:xfrm>
            <a:off x="8326388" y="3670106"/>
            <a:ext cx="3162499" cy="204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175532" y="5798139"/>
            <a:ext cx="237008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Украшение окон на новогодние праздники</a:t>
            </a:r>
          </a:p>
          <a:p>
            <a:pPr>
              <a:lnSpc>
                <a:spcPct val="107000"/>
              </a:lnSpc>
            </a:pPr>
            <a:endParaRPr lang="ru-RU" sz="1400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315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5057" y="2564524"/>
            <a:ext cx="2509227" cy="1671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938" y="2609811"/>
            <a:ext cx="2373678" cy="1580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 t="9304" r="1230"/>
          <a:stretch>
            <a:fillRect/>
          </a:stretch>
        </p:blipFill>
        <p:spPr>
          <a:xfrm>
            <a:off x="8910714" y="2532993"/>
            <a:ext cx="2646696" cy="1618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1639" y="793787"/>
            <a:ext cx="2178461" cy="14508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1536" y="793964"/>
            <a:ext cx="2232401" cy="14867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0799" y="4521719"/>
            <a:ext cx="2329891" cy="1553260"/>
          </a:xfrm>
          <a:prstGeom prst="rect">
            <a:avLst/>
          </a:prstGeom>
        </p:spPr>
      </p:pic>
      <p:pic>
        <p:nvPicPr>
          <p:cNvPr id="2" name="Picture 2" descr="https://i.mycdn.me/i?r=AyH4iRPQ2q0otWIFepML2LxRJJYNALp7YDSzox7wijha5A"/>
          <p:cNvPicPr>
            <a:picLocks noChangeAspect="1" noChangeArrowheads="1"/>
          </p:cNvPicPr>
          <p:nvPr/>
        </p:nvPicPr>
        <p:blipFill>
          <a:blip r:embed="rId8"/>
          <a:srcRect b="16095"/>
          <a:stretch>
            <a:fillRect/>
          </a:stretch>
        </p:blipFill>
        <p:spPr bwMode="auto">
          <a:xfrm>
            <a:off x="9101959" y="775538"/>
            <a:ext cx="2474858" cy="1557398"/>
          </a:xfrm>
          <a:prstGeom prst="rect">
            <a:avLst/>
          </a:prstGeom>
          <a:noFill/>
        </p:spPr>
      </p:pic>
      <p:pic>
        <p:nvPicPr>
          <p:cNvPr id="6148" name="Picture 4" descr="https://i.mycdn.me/i?r=AyH4iRPQ2q0otWIFepML2LxRgw-GG6fCazFiHrDoO01en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1104" y="2554338"/>
            <a:ext cx="2429833" cy="1618269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80044" y="4540469"/>
            <a:ext cx="2319851" cy="1545021"/>
          </a:xfrm>
          <a:prstGeom prst="rect">
            <a:avLst/>
          </a:prstGeom>
        </p:spPr>
      </p:pic>
      <p:pic>
        <p:nvPicPr>
          <p:cNvPr id="6150" name="Picture 6" descr="https://i.mycdn.me/i?r=AyH4iRPQ2q0otWIFepML2LxR6H0WCYHaFzlpIeHwZU7Zuw"/>
          <p:cNvPicPr>
            <a:picLocks noChangeAspect="1" noChangeArrowheads="1"/>
          </p:cNvPicPr>
          <p:nvPr/>
        </p:nvPicPr>
        <p:blipFill>
          <a:blip r:embed="rId11" cstate="print"/>
          <a:srcRect t="10807" r="2575"/>
          <a:stretch>
            <a:fillRect/>
          </a:stretch>
        </p:blipFill>
        <p:spPr bwMode="auto">
          <a:xfrm>
            <a:off x="6335659" y="775897"/>
            <a:ext cx="2251293" cy="1546890"/>
          </a:xfrm>
          <a:prstGeom prst="rect">
            <a:avLst/>
          </a:prstGeom>
          <a:noFill/>
        </p:spPr>
      </p:pic>
      <p:pic>
        <p:nvPicPr>
          <p:cNvPr id="6152" name="Picture 8" descr="https://i.mycdn.me/i?r=AyH4iRPQ2q0otWIFepML2LxRzv2Xy-3JLPSM6c30HKTvO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51575" y="4550979"/>
            <a:ext cx="2293336" cy="1527362"/>
          </a:xfrm>
          <a:prstGeom prst="rect">
            <a:avLst/>
          </a:prstGeom>
          <a:noFill/>
        </p:spPr>
      </p:pic>
      <p:pic>
        <p:nvPicPr>
          <p:cNvPr id="6154" name="Picture 10" descr="https://i.mycdn.me/i?r=AyH4iRPQ2q0otWIFepML2LxRfDiu0zKrrG6vHjUTK80yZ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4343" y="4487442"/>
            <a:ext cx="2373147" cy="158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16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024" y="3837916"/>
            <a:ext cx="3280541" cy="2184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1671" y="3775223"/>
            <a:ext cx="3137461" cy="2089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249" y="987379"/>
            <a:ext cx="3290358" cy="2191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 t="11500" r="1610" b="22652"/>
          <a:stretch>
            <a:fillRect/>
          </a:stretch>
        </p:blipFill>
        <p:spPr>
          <a:xfrm>
            <a:off x="4467071" y="641668"/>
            <a:ext cx="3300074" cy="1470911"/>
          </a:xfrm>
          <a:prstGeom prst="rect">
            <a:avLst/>
          </a:prstGeom>
        </p:spPr>
      </p:pic>
      <p:pic>
        <p:nvPicPr>
          <p:cNvPr id="7" name="Picture 2" descr="https://dk-nesterov.ru/upload/img21/15052021_2.jpg"/>
          <p:cNvPicPr>
            <a:picLocks noChangeAspect="1" noChangeArrowheads="1"/>
          </p:cNvPicPr>
          <p:nvPr/>
        </p:nvPicPr>
        <p:blipFill>
          <a:blip r:embed="rId6"/>
          <a:srcRect l="10220" t="37870" r="14963" b="10836"/>
          <a:stretch>
            <a:fillRect/>
          </a:stretch>
        </p:blipFill>
        <p:spPr bwMode="auto">
          <a:xfrm>
            <a:off x="4508938" y="4742864"/>
            <a:ext cx="3331779" cy="152130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 l="15550" t="10917" r="10110" b="7904"/>
          <a:stretch>
            <a:fillRect/>
          </a:stretch>
        </p:blipFill>
        <p:spPr>
          <a:xfrm>
            <a:off x="4782207" y="2481396"/>
            <a:ext cx="2701158" cy="196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s://i.mycdn.me/i?r=AzEPZsRbOZEKgBhR0XGMT1Rkx6KulM-1PAhqrhIw0gFVRKaKTM5SRkZCeTgDn6uOyic"/>
          <p:cNvPicPr>
            <a:picLocks noChangeAspect="1" noChangeArrowheads="1"/>
          </p:cNvPicPr>
          <p:nvPr/>
        </p:nvPicPr>
        <p:blipFill>
          <a:blip r:embed="rId8"/>
          <a:srcRect t="29988" r="17026" b="15562"/>
          <a:stretch>
            <a:fillRect/>
          </a:stretch>
        </p:blipFill>
        <p:spPr bwMode="auto">
          <a:xfrm>
            <a:off x="8124496" y="998483"/>
            <a:ext cx="3235322" cy="2123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4698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9618" t="26988" r="20346" b="17652"/>
          <a:stretch>
            <a:fillRect/>
          </a:stretch>
        </p:blipFill>
        <p:spPr>
          <a:xfrm>
            <a:off x="777765" y="4247552"/>
            <a:ext cx="3026979" cy="185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t="28633" r="9282" b="11773"/>
          <a:stretch>
            <a:fillRect/>
          </a:stretch>
        </p:blipFill>
        <p:spPr>
          <a:xfrm>
            <a:off x="7084741" y="4241129"/>
            <a:ext cx="4161328" cy="182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t="27441" r="-89" b="8683"/>
          <a:stretch>
            <a:fillRect/>
          </a:stretch>
        </p:blipFill>
        <p:spPr>
          <a:xfrm>
            <a:off x="3634452" y="2383263"/>
            <a:ext cx="4626680" cy="196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t="19989" r="926" b="11867"/>
          <a:stretch>
            <a:fillRect/>
          </a:stretch>
        </p:blipFill>
        <p:spPr>
          <a:xfrm>
            <a:off x="687504" y="630621"/>
            <a:ext cx="4241848" cy="194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 t="15779" r="1096"/>
          <a:stretch>
            <a:fillRect/>
          </a:stretch>
        </p:blipFill>
        <p:spPr>
          <a:xfrm>
            <a:off x="8257273" y="630621"/>
            <a:ext cx="3161384" cy="179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i.mycdn.me/i?r=AzEPZsRbOZEKgBhR0XGMT1RkCLmNhFncdAI5oseXYdL9EKaKTM5SRkZCeTgDn6uOyic"/>
          <p:cNvPicPr>
            <a:picLocks noChangeAspect="1" noChangeArrowheads="1"/>
          </p:cNvPicPr>
          <p:nvPr/>
        </p:nvPicPr>
        <p:blipFill>
          <a:blip r:embed="rId7"/>
          <a:srcRect t="17372" r="2421"/>
          <a:stretch>
            <a:fillRect/>
          </a:stretch>
        </p:blipFill>
        <p:spPr bwMode="auto">
          <a:xfrm>
            <a:off x="4340772" y="4418219"/>
            <a:ext cx="2186152" cy="1851203"/>
          </a:xfrm>
          <a:prstGeom prst="rect">
            <a:avLst/>
          </a:prstGeom>
          <a:noFill/>
        </p:spPr>
      </p:pic>
      <p:pic>
        <p:nvPicPr>
          <p:cNvPr id="4102" name="Picture 6" descr="https://i.mycdn.me/i?r=AyH4iRPQ2q0otWIFepML2LxR8ptyvg_Jibvqzi0PJgn5iQ"/>
          <p:cNvPicPr>
            <a:picLocks noChangeAspect="1" noChangeArrowheads="1"/>
          </p:cNvPicPr>
          <p:nvPr/>
        </p:nvPicPr>
        <p:blipFill>
          <a:blip r:embed="rId8"/>
          <a:srcRect l="18339" t="7662" r="12364" b="12147"/>
          <a:stretch>
            <a:fillRect/>
          </a:stretch>
        </p:blipFill>
        <p:spPr bwMode="auto">
          <a:xfrm>
            <a:off x="5475889" y="570704"/>
            <a:ext cx="2259725" cy="1741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807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7080" y="1462191"/>
            <a:ext cx="9552743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Годовой отчет</a:t>
            </a:r>
          </a:p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Нестеровского городского Дома культуры</a:t>
            </a:r>
          </a:p>
          <a:p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«МАУ Нестеровский РЦК»</a:t>
            </a:r>
          </a:p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                   2021г.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0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30" b="18993"/>
          <a:stretch/>
        </p:blipFill>
        <p:spPr>
          <a:xfrm>
            <a:off x="854014" y="999692"/>
            <a:ext cx="5636489" cy="800056"/>
          </a:xfrm>
          <a:prstGeom prst="rect">
            <a:avLst/>
          </a:prstGeom>
        </p:spPr>
      </p:pic>
      <p:sp>
        <p:nvSpPr>
          <p:cNvPr id="3" name="Rectangle 24">
            <a:extLst>
              <a:ext uri="{FF2B5EF4-FFF2-40B4-BE49-F238E27FC236}">
                <a16:creationId xmlns:a16="http://schemas.microsoft.com/office/drawing/2014/main" xmlns="" id="{14C3B3DC-811D-4CDD-B1E0-9C444E191158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147016" y="1102873"/>
            <a:ext cx="547233" cy="554768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337446" y="999692"/>
            <a:ext cx="1808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sz="24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остижения</a:t>
            </a:r>
            <a:endParaRPr lang="ru-RU" sz="2400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6982" y="1950603"/>
            <a:ext cx="10748512" cy="435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Коллективы ГДК за 2021 год принимали участие в Международных , областных, Всероссийских, Муниципальных и районных конкурсах и фестивалях где завоевали самые высокие награды.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в 5 Международных конкурсах и фестивалях участвовали 3 коллектива: коллектив восточного танца «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Элиф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5 дипломов: 1степень и 3 диплома 2 степени. Хочется отметить, что этот танцевальный коллектив  является любительским, но тоже вносит свой вклад в работу и достижения ГДК. Образцовый вокальный коллектив «Бис» 5 дипломов: 1 степень -2 диплома,2степень-2 диплома и 3 степень-1 диплом, танцевальный коллектив «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Бэль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1 диплом 2 степени.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Всероссийских конкурсах участвовали солисты образцового ансамбля «Бис»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Панахова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Диана и Калашникова Виктория, которые принесли в нашу копилку 2 диплома 1 степени.  Вокальные коллективы «Бриз», «Вдохновение», «Бис» и танцевальный «Азарт» участвовали в областных конкурсах и заслужили 6 дипломов 2 степени. С большим удовольствием нашит коллективы принимают участие в районных и краевых конкурсах и фестивалях, и конечно занимают призовые места.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РЦК проводит Районный смотр художественной самодеятельности. В этом году он был посвящен 75летию Калининградской области. Городской Дом культуры представил программу, которая называлась «Разукрасим город сами». Руководители кружков и участники художественной самодеятельности, а так же сотрудники ГДК показали отличные результаты и были удостоены высокой награды, а именно диплом 1 степени.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за 2021 год 69 человек из 9 коллективов приняли участие в 15 различных фестивалях.</a:t>
            </a:r>
            <a:endParaRPr lang="ru-RU" sz="1400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753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GfR1fhQ8eEs70ezuvpJ_7w"/>
          <p:cNvPicPr>
            <a:picLocks noChangeAspect="1" noChangeArrowheads="1"/>
          </p:cNvPicPr>
          <p:nvPr/>
        </p:nvPicPr>
        <p:blipFill>
          <a:blip r:embed="rId2"/>
          <a:srcRect l="24850" t="15035" b="9441"/>
          <a:stretch>
            <a:fillRect/>
          </a:stretch>
        </p:blipFill>
        <p:spPr bwMode="auto">
          <a:xfrm>
            <a:off x="809298" y="4009886"/>
            <a:ext cx="3226676" cy="2159687"/>
          </a:xfrm>
          <a:prstGeom prst="rect">
            <a:avLst/>
          </a:prstGeom>
          <a:noFill/>
        </p:spPr>
      </p:pic>
      <p:pic>
        <p:nvPicPr>
          <p:cNvPr id="1026" name="Picture 2" descr="\\DK-2TANJA\Users\Public\i.jpg"/>
          <p:cNvPicPr>
            <a:picLocks noChangeAspect="1" noChangeArrowheads="1"/>
          </p:cNvPicPr>
          <p:nvPr/>
        </p:nvPicPr>
        <p:blipFill>
          <a:blip r:embed="rId3" cstate="print"/>
          <a:srcRect b="9511"/>
          <a:stretch>
            <a:fillRect/>
          </a:stretch>
        </p:blipFill>
        <p:spPr bwMode="auto">
          <a:xfrm>
            <a:off x="825216" y="691029"/>
            <a:ext cx="3441983" cy="233595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6039" t="21781" b="3993"/>
          <a:stretch>
            <a:fillRect/>
          </a:stretch>
        </p:blipFill>
        <p:spPr>
          <a:xfrm>
            <a:off x="3857297" y="2442224"/>
            <a:ext cx="4256689" cy="2523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123" y="620108"/>
            <a:ext cx="4019817" cy="2154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2247" y="3835821"/>
            <a:ext cx="3382416" cy="22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32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30" b="18993"/>
          <a:stretch/>
        </p:blipFill>
        <p:spPr>
          <a:xfrm>
            <a:off x="862641" y="770661"/>
            <a:ext cx="5636489" cy="800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4646" y="595665"/>
            <a:ext cx="1284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Онлайн </a:t>
            </a:r>
          </a:p>
          <a:p>
            <a:r>
              <a:rPr lang="ru-RU" sz="2400" dirty="0" err="1" smtClean="0">
                <a:solidFill>
                  <a:srgbClr val="005800"/>
                </a:solidFill>
                <a:latin typeface="Times New Roman" panose="02020603050405020304" pitchFamily="18" charset="0"/>
              </a:rPr>
              <a:t>Соцсети</a:t>
            </a:r>
            <a:endParaRPr lang="ru-RU" sz="2400" dirty="0">
              <a:solidFill>
                <a:srgbClr val="0058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923" y="5317357"/>
            <a:ext cx="1019175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237567" y="47093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5800"/>
                </a:solidFill>
              </a:rPr>
              <a:t>на странице «</a:t>
            </a:r>
            <a:r>
              <a:rPr lang="ru-RU" sz="1400" dirty="0" err="1">
                <a:solidFill>
                  <a:srgbClr val="005800"/>
                </a:solidFill>
              </a:rPr>
              <a:t>ВКонтакте</a:t>
            </a:r>
            <a:r>
              <a:rPr lang="ru-RU" sz="1400" dirty="0">
                <a:solidFill>
                  <a:srgbClr val="005800"/>
                </a:solidFill>
              </a:rPr>
              <a:t>»</a:t>
            </a:r>
          </a:p>
          <a:p>
            <a:r>
              <a:rPr lang="ru-RU" sz="1400" dirty="0">
                <a:solidFill>
                  <a:srgbClr val="0070C0"/>
                </a:solidFill>
              </a:rPr>
              <a:t>https://vk.com/id422553662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47901" y="4663754"/>
            <a:ext cx="364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5800"/>
                </a:solidFill>
              </a:rPr>
              <a:t>«Одноклассниках»</a:t>
            </a:r>
          </a:p>
          <a:p>
            <a:r>
              <a:rPr lang="ru-RU" sz="1400" dirty="0">
                <a:solidFill>
                  <a:srgbClr val="80008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https</a:t>
            </a:r>
            <a:r>
              <a:rPr lang="en-US" sz="1400" dirty="0">
                <a:solidFill>
                  <a:srgbClr val="0070C0"/>
                </a:solidFill>
              </a:rPr>
              <a:t>://ok.ru/profile/572009183310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81666" y="47093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altLang="ru-RU" sz="1400" dirty="0">
                <a:solidFill>
                  <a:srgbClr val="0058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4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Нестеровский РЦК</a:t>
            </a:r>
            <a:r>
              <a:rPr lang="ru-RU" altLang="ru-RU" sz="1400" dirty="0">
                <a:solidFill>
                  <a:srgbClr val="0058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4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altLang="ru-RU" sz="1400" dirty="0" smtClean="0">
              <a:solidFill>
                <a:srgbClr val="0058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800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https://dk-nesterov.ru/</a:t>
            </a:r>
            <a:endParaRPr lang="ru-RU" altLang="ru-RU" sz="1400" dirty="0">
              <a:solidFill>
                <a:srgbClr val="80008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379" y="5317357"/>
            <a:ext cx="104775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9283" y="5303259"/>
            <a:ext cx="100965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414069" y="1601658"/>
            <a:ext cx="11317856" cy="2785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с осени 2020 года активно анонсирует свои мероприятия на платформе ПРО-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 За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год про анонсировано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21мероприятие.</a:t>
            </a:r>
          </a:p>
          <a:p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Мероприятия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социальных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сетях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«Одноклассники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«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на сайте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dk-nesterov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день толерантности 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акция «Большой этнографический диктант» ;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«День Крещения Руси»;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День Славянской культуры и письменности; 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класс "Рождественская звезда" из природного материала и др.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 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жизни  и творчестве Нестеровского городского дома культуры вы можете узнать в социальной сети:</a:t>
            </a:r>
            <a:endParaRPr lang="ru-RU" sz="1600" dirty="0">
              <a:solidFill>
                <a:srgbClr val="005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53599D24-B141-45B5-AF9E-05A16011526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158966" y="851818"/>
            <a:ext cx="498952" cy="557061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885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196" y="3724110"/>
            <a:ext cx="5464938" cy="243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918" y="747535"/>
            <a:ext cx="5160578" cy="253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071" y="653003"/>
            <a:ext cx="4876963" cy="267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9889" y="3394840"/>
            <a:ext cx="3608365" cy="282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F14DEAB5-9EDC-4E41-A55B-E39AA5A2D67A}"/>
              </a:ext>
            </a:extLst>
          </p:cNvPr>
          <p:cNvGrpSpPr>
            <a:grpSpLocks/>
          </p:cNvGrpSpPr>
          <p:nvPr/>
        </p:nvGrpSpPr>
        <p:grpSpPr bwMode="auto">
          <a:xfrm>
            <a:off x="900510" y="939232"/>
            <a:ext cx="5105401" cy="555625"/>
            <a:chOff x="1248" y="2030"/>
            <a:chExt cx="3216" cy="350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xmlns="" id="{1B92C250-1ED3-4E98-88F7-99893649ED7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53599D24-B141-45B5-AF9E-05A16011526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FFE94BD6-9BAA-47C2-A1BD-24D6C0EB37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9" y="2053"/>
              <a:ext cx="265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005800"/>
                  </a:solidFill>
                </a:rPr>
                <a:t>Полное название учреждения:</a:t>
              </a:r>
              <a:endParaRPr lang="en-US" sz="2400" dirty="0">
                <a:solidFill>
                  <a:srgbClr val="005800"/>
                </a:solidFill>
              </a:endParaRP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41A4414F-DC39-4CC9-AEB1-2B52429533BC}"/>
              </a:ext>
            </a:extLst>
          </p:cNvPr>
          <p:cNvGrpSpPr>
            <a:grpSpLocks/>
          </p:cNvGrpSpPr>
          <p:nvPr/>
        </p:nvGrpSpPr>
        <p:grpSpPr bwMode="auto">
          <a:xfrm>
            <a:off x="762399" y="2675685"/>
            <a:ext cx="5105400" cy="555625"/>
            <a:chOff x="1248" y="3230"/>
            <a:chExt cx="3216" cy="350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xmlns="" id="{EED46354-B2BF-430A-9BAD-2BEA2A668C7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47EBEF11-3224-43F0-86DD-46330057541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19787C7E-F088-40BB-8ACA-FE3197DE07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1648223" y="16019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5800"/>
                </a:solidFill>
              </a:rPr>
              <a:t>Нестеровский городской Дом </a:t>
            </a:r>
            <a:r>
              <a:rPr lang="ru-RU" dirty="0">
                <a:solidFill>
                  <a:srgbClr val="005800"/>
                </a:solidFill>
              </a:rPr>
              <a:t>культуры</a:t>
            </a:r>
          </a:p>
          <a:p>
            <a:r>
              <a:rPr lang="ru-RU" dirty="0">
                <a:solidFill>
                  <a:srgbClr val="005800"/>
                </a:solidFill>
              </a:rPr>
              <a:t>«МАУ Нестеровский РЦК»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648223" y="33269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238010 Калининградская область г. Нестеров ул. Черняховского д.8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30674" y="4141361"/>
            <a:ext cx="102060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Нестеровского городского Дома культуры был построен в 1957 году и занимает  площадь 1101 </a:t>
            </a:r>
            <a:r>
              <a:rPr lang="ru-RU" dirty="0" smtClean="0">
                <a:solidFill>
                  <a:srgbClr val="002060"/>
                </a:solidFill>
              </a:rPr>
              <a:t>кв. м. </a:t>
            </a:r>
            <a:r>
              <a:rPr lang="ru-RU" dirty="0">
                <a:solidFill>
                  <a:srgbClr val="002060"/>
                </a:solidFill>
              </a:rPr>
              <a:t>Зрительный зал проектной мощности 500 мест, посадочных мест 350 , имеется малый </a:t>
            </a:r>
            <a:r>
              <a:rPr lang="ru-RU" dirty="0" smtClean="0">
                <a:solidFill>
                  <a:srgbClr val="002060"/>
                </a:solidFill>
              </a:rPr>
              <a:t>зал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проектной мощности 350 мест</a:t>
            </a:r>
            <a:r>
              <a:rPr lang="ru-RU" dirty="0">
                <a:solidFill>
                  <a:srgbClr val="002060"/>
                </a:solidFill>
              </a:rPr>
              <a:t>, посадочных мест 80 , выставочный зал, методический кабинет, кружковая комната, художественная мастерская, помещение для костюмов и декораций, технические помещения.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xmlns="" id="{FFE94BD6-9BAA-47C2-A1BD-24D6C0EB37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08608" y="2690436"/>
            <a:ext cx="1061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Адрес: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6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2">
            <a:extLst>
              <a:ext uri="{FF2B5EF4-FFF2-40B4-BE49-F238E27FC236}">
                <a16:creationId xmlns:a16="http://schemas.microsoft.com/office/drawing/2014/main" xmlns="" id="{726A3828-6191-4177-AF31-2BA558D601B5}"/>
              </a:ext>
            </a:extLst>
          </p:cNvPr>
          <p:cNvGrpSpPr>
            <a:grpSpLocks/>
          </p:cNvGrpSpPr>
          <p:nvPr/>
        </p:nvGrpSpPr>
        <p:grpSpPr bwMode="auto">
          <a:xfrm>
            <a:off x="1107166" y="1244537"/>
            <a:ext cx="5876925" cy="533400"/>
            <a:chOff x="762" y="3244"/>
            <a:chExt cx="3702" cy="336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xmlns="" id="{A4E421B8-59DC-4345-BF22-07DB235FCA0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xmlns="" id="{14C3B3DC-811D-4CDD-B1E0-9C444E19115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775" y="3252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xmlns="" id="{6D02D719-F124-4D81-B264-B7A194BAA70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xmlns="" id="{8A6446E3-1439-4E7B-ABB0-43D09F62FC3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7C48A350-A74B-4A7D-ADF3-0668C23BBF5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54891" y="919953"/>
            <a:ext cx="59577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800080"/>
                </a:solidFill>
              </a:rPr>
              <a:t>Штаты и </a:t>
            </a:r>
            <a:r>
              <a:rPr lang="ru-RU" sz="2400" dirty="0" smtClean="0">
                <a:solidFill>
                  <a:srgbClr val="800080"/>
                </a:solidFill>
              </a:rPr>
              <a:t>кадры</a:t>
            </a:r>
          </a:p>
          <a:p>
            <a:r>
              <a:rPr lang="ru-RU" sz="2400" dirty="0" smtClean="0">
                <a:solidFill>
                  <a:srgbClr val="800080"/>
                </a:solidFill>
              </a:rPr>
              <a:t> </a:t>
            </a:r>
            <a:r>
              <a:rPr lang="ru-RU" sz="2400" dirty="0">
                <a:solidFill>
                  <a:srgbClr val="800080"/>
                </a:solidFill>
              </a:rPr>
              <a:t>Нестеровского городского Дома культуры: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1268" y="2075534"/>
            <a:ext cx="10800272" cy="339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жанрам творчества Бокина Татьяна Владимировна</a:t>
            </a:r>
            <a:r>
              <a:rPr lang="ru-RU" sz="1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среднее специальное: Организатор ДПИ неполное высшее МПС, стаж работы в отрасли 28 лет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Ведущий специалист по культурно-массовой работе Терещенко Наталья Анатольевна</a:t>
            </a:r>
            <a:r>
              <a:rPr lang="ru-RU" sz="14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 высшее профессиональное: Бухгалтерский учет, бухгалтер, стаж работы в отрасли 1год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работе с детьми и молодежью </a:t>
            </a:r>
            <a:r>
              <a:rPr lang="ru-RU" sz="1400" b="1" i="1" dirty="0" err="1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Ковкина</a:t>
            </a: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Сергеевна</a:t>
            </a:r>
            <a:r>
              <a:rPr lang="ru-RU" sz="1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400" b="1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среднее специальное: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психолог,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отрасли 5 лет.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по компьютерным технологиям Ефременко Сергей Федорович,</a:t>
            </a:r>
            <a:endParaRPr lang="ru-RU" sz="1400" b="1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общее среднее, стаж работы в отрасли 13 лет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Звукооператор Сычев Валерий Витальевич,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повар, стаж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до года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 Поленов Юрий Иванович,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диплому: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специальное: Преподаватель ИЗО,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отрасли 6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12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2">
            <a:extLst>
              <a:ext uri="{FF2B5EF4-FFF2-40B4-BE49-F238E27FC236}">
                <a16:creationId xmlns:a16="http://schemas.microsoft.com/office/drawing/2014/main" xmlns="" id="{726A3828-6191-4177-AF31-2BA558D601B5}"/>
              </a:ext>
            </a:extLst>
          </p:cNvPr>
          <p:cNvGrpSpPr>
            <a:grpSpLocks/>
          </p:cNvGrpSpPr>
          <p:nvPr/>
        </p:nvGrpSpPr>
        <p:grpSpPr bwMode="auto">
          <a:xfrm>
            <a:off x="1107166" y="1244537"/>
            <a:ext cx="5876925" cy="533400"/>
            <a:chOff x="762" y="3244"/>
            <a:chExt cx="3702" cy="336"/>
          </a:xfrm>
        </p:grpSpPr>
        <p:sp>
          <p:nvSpPr>
            <p:cNvPr id="9" name="Line 23">
              <a:extLst>
                <a:ext uri="{FF2B5EF4-FFF2-40B4-BE49-F238E27FC236}">
                  <a16:creationId xmlns:a16="http://schemas.microsoft.com/office/drawing/2014/main" xmlns="" id="{A4E421B8-59DC-4345-BF22-07DB235FCA0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xmlns="" id="{14C3B3DC-811D-4CDD-B1E0-9C444E19115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775" y="3252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xmlns="" id="{6D02D719-F124-4D81-B264-B7A194BAA70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xmlns="" id="{8A6446E3-1439-4E7B-ABB0-43D09F62FC3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7C48A350-A74B-4A7D-ADF3-0668C23BBF5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54891" y="919953"/>
            <a:ext cx="59577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800080"/>
                </a:solidFill>
              </a:rPr>
              <a:t>Штаты и </a:t>
            </a:r>
            <a:r>
              <a:rPr lang="ru-RU" sz="2400" dirty="0" smtClean="0">
                <a:solidFill>
                  <a:srgbClr val="800080"/>
                </a:solidFill>
              </a:rPr>
              <a:t>кадры</a:t>
            </a:r>
          </a:p>
          <a:p>
            <a:r>
              <a:rPr lang="ru-RU" sz="2400" dirty="0" smtClean="0">
                <a:solidFill>
                  <a:srgbClr val="800080"/>
                </a:solidFill>
              </a:rPr>
              <a:t> </a:t>
            </a:r>
            <a:r>
              <a:rPr lang="ru-RU" sz="2400" dirty="0">
                <a:solidFill>
                  <a:srgbClr val="800080"/>
                </a:solidFill>
              </a:rPr>
              <a:t>Нестеровского городского Дома культуры: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6378" y="1887428"/>
            <a:ext cx="10800272" cy="329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Аккомпаниатор</a:t>
            </a: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Видякина  Наталья </a:t>
            </a:r>
            <a:r>
              <a:rPr lang="ru-RU" sz="14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Александровна 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0,75),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среднее специальное: преподаватель игры на фортепиано ,стаж работы в отрасли 17 лет, совместитель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Кулагина Вера Владимировна</a:t>
            </a:r>
            <a:r>
              <a:rPr lang="ru-RU" sz="1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диплому : среднее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специальное: Преподаватель игры на аккордеоне,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отрасли 4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образцового вокального коллектива «БИС» </a:t>
            </a:r>
            <a:r>
              <a:rPr lang="ru-RU" sz="14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Кроликова</a:t>
            </a:r>
            <a:r>
              <a:rPr lang="ru-RU" sz="1400" b="1" dirty="0" smtClean="0">
                <a:solidFill>
                  <a:srgbClr val="800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</a:t>
            </a: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Викторовна,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диплому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специальное: Руководитель коллектива народного пения, стаж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1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отрасли 10 год, совместитель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народного вокального ансамбля «Вдохновение</a:t>
            </a:r>
            <a:r>
              <a:rPr lang="ru-RU" sz="14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Татаринова </a:t>
            </a: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Лариса Геннадьевна,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диплому: среднее специальное: Преподаватель игры на фортепиано, саж работы в отрасли  10 лет, совместитель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Электрик Овчинников Руслан Вячеславович,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и специальность по диплому: общее специальное: электрик, стаж работы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отрасли  4 года, совместитель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2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45" y="1136988"/>
            <a:ext cx="5731362" cy="7193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53599D24-B141-45B5-AF9E-05A160115269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372450" y="1216902"/>
            <a:ext cx="498952" cy="557061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2253345" y="1274585"/>
            <a:ext cx="473046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Курсы повышения квалификации  </a:t>
            </a:r>
            <a:endParaRPr lang="ru-RU" sz="2400" dirty="0">
              <a:solidFill>
                <a:srgbClr val="005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9509" y="1993975"/>
            <a:ext cx="10765766" cy="3239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КПК «Социокультурная реабилитация инвалидов и лиц с ОВЗ» ОМЦ г. Калининград, Терещенко Н.А. дистанционно</a:t>
            </a:r>
            <a:endParaRPr lang="ru-RU" sz="16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ПК  (повышение квалификации)«Ответственный за антитеррористическую защищенность учреждений по защите от террористических угроз и иных экстремистских </a:t>
            </a:r>
            <a:r>
              <a:rPr lang="ru-RU" sz="1600" dirty="0" err="1">
                <a:solidFill>
                  <a:srgbClr val="0058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проявлений»АНО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ДПО «Санкт-Петербургский Межотраслевой Институт Повышения Квалификации», 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Терещенко Н.А.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дистанционно</a:t>
            </a:r>
            <a:endParaRPr lang="ru-RU" sz="16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ПК - Школа клубного работника 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Зеленоградск, Бокина Т.В. очно</a:t>
            </a:r>
            <a:endParaRPr lang="ru-RU" sz="16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Воркшоп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«Театр на </a:t>
            </a:r>
            <a:r>
              <a:rPr lang="ru-RU" sz="1600" dirty="0" err="1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столе»:Мастерство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народных промыслов; Режиссура и постановка театра на столе; Музыка- </a:t>
            </a:r>
            <a:r>
              <a:rPr lang="ru-RU" sz="1600" dirty="0" err="1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мультиинструментализмг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Черняховск, Бокина Т.В. очно</a:t>
            </a:r>
            <a:endParaRPr lang="ru-RU" sz="16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институт повышения квалификации. Программа для членов комиссии по поверке знаний требований охраны труда, Бокина Т. В., </a:t>
            </a:r>
            <a:r>
              <a:rPr lang="ru-RU" sz="1600" dirty="0" err="1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Овчиников</a:t>
            </a: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Р.В., дистанционно</a:t>
            </a:r>
            <a:endParaRPr lang="ru-RU" sz="1600" dirty="0">
              <a:solidFill>
                <a:srgbClr val="0058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58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ПК - Школа клубного работника п.  Илюшино, Терещенко Н. А., дистанционно</a:t>
            </a:r>
            <a:endParaRPr lang="ru-RU" sz="1600" dirty="0">
              <a:solidFill>
                <a:srgbClr val="005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30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230" b="18993"/>
          <a:stretch/>
        </p:blipFill>
        <p:spPr>
          <a:xfrm>
            <a:off x="905773" y="980307"/>
            <a:ext cx="5636489" cy="800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5440" y="980307"/>
            <a:ext cx="2073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Цели и Задачи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486" y="1783684"/>
            <a:ext cx="10895162" cy="447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целью Нестеровского городского Дома культуры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создание условий для творческой самореализации личности, развития интеллектуального потенциала населения, осуществление  культурных мероприятий для населения, воспитание и развитие творческих способностей детей и молодежи через сеть кружковой работы.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задачами Нестеровского городского Дома культуры  являются: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мероприятий, направленных на осуществление культурного досуга, удовлетворение запросов различных социальных и возрастных групп населения;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внедрение и развитие новых форм культурно- досуговой деятельности;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изучение общественных потребностей в сфере культуры;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-сохранение и поддержка самодеятельного художественного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творчества.</a:t>
            </a:r>
            <a:endParaRPr lang="ru-RU" sz="12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реализации целей учреждение осуществляет следующие виды деятельности:</a:t>
            </a:r>
            <a:endParaRPr lang="ru-RU" sz="1200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 организация работы кружков, студий, коллективов, любительских объединений и других клубных формирований по различным направлениям деятельности в зависимости от запросов населения;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проведение вечеров, театрализованных представлений, танцевально-развлекательных, театральных, литературно-художественных, выставочных, концертных, игровых программ, вечеров отдыха, тематических праздников, торжественных поздравлений, детских утренников, семейных праздников, обрядов, ритуалов, дискотек, конкурсов и других форм культурной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2021году для плодотворной работы было приобретено: два осветительных прибора для фото и видео съемки на сумму 9800р., костюмы для танцевального коллектива «АЗАРТ» на сумму 21000р., головные уборы вокального ансамбля «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Ивушки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3300р., удлинитель на катушке 5000р.</a:t>
            </a:r>
            <a:endParaRPr lang="ru-RU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65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30" b="18993"/>
          <a:stretch/>
        </p:blipFill>
        <p:spPr>
          <a:xfrm>
            <a:off x="854014" y="999692"/>
            <a:ext cx="5636489" cy="800056"/>
          </a:xfrm>
          <a:prstGeom prst="rect">
            <a:avLst/>
          </a:prstGeom>
        </p:spPr>
      </p:pic>
      <p:sp>
        <p:nvSpPr>
          <p:cNvPr id="3" name="Rectangle 24">
            <a:extLst>
              <a:ext uri="{FF2B5EF4-FFF2-40B4-BE49-F238E27FC236}">
                <a16:creationId xmlns:a16="http://schemas.microsoft.com/office/drawing/2014/main" xmlns="" id="{14C3B3DC-811D-4CDD-B1E0-9C444E191158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1147016" y="1102873"/>
            <a:ext cx="547233" cy="554768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176409" y="801283"/>
            <a:ext cx="3939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Клубные формирования и </a:t>
            </a:r>
          </a:p>
          <a:p>
            <a:r>
              <a:rPr lang="ru-RU" sz="24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Любительские объединения </a:t>
            </a:r>
            <a:endParaRPr lang="ru-RU" sz="2400" dirty="0">
              <a:solidFill>
                <a:srgbClr val="80008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6452" y="1830689"/>
            <a:ext cx="6096000" cy="2976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8самодеятельных формирований / 83 участника</a:t>
            </a:r>
            <a:endParaRPr lang="ru-RU" sz="1400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-4кружка /53 участника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Молодежный - 1 кружок / 6 участников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Взрослый – 3кружка / 24 участника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любительских формирований /49участника</a:t>
            </a:r>
            <a:endParaRPr lang="ru-RU" sz="1400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Детские - 2кружка /11 участника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Молодежный - 1 кружок / 5 участников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Взрослый – 3кружка / 33 участника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717" y="4540664"/>
            <a:ext cx="11015932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 было проведено 314 офлайн   мероприятий, присутствовало 9534 человек. </a:t>
            </a:r>
            <a:endParaRPr lang="ru-RU" sz="1600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80008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«ok.ru» и «VK» </a:t>
            </a:r>
            <a:r>
              <a:rPr lang="ru-RU" sz="16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151 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постов и 19 онлайн </a:t>
            </a:r>
            <a:r>
              <a:rPr lang="ru-RU" sz="16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r>
              <a:rPr lang="ru-RU" sz="1400" dirty="0">
                <a:solidFill>
                  <a:srgbClr val="80008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просмотров 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38695887  человек, </a:t>
            </a:r>
            <a:r>
              <a:rPr lang="ru-RU" sz="160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поставлено 718352 </a:t>
            </a:r>
            <a:r>
              <a:rPr lang="ru-RU" sz="1600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лайков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solidFill>
                <a:srgbClr val="80008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базе Дома культуры работают 14 клубных формирований/ 132 участника.</a:t>
            </a:r>
            <a:endParaRPr lang="ru-RU" sz="1600" dirty="0">
              <a:solidFill>
                <a:srgbClr val="800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85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1975" r="-737"/>
          <a:stretch/>
        </p:blipFill>
        <p:spPr>
          <a:xfrm>
            <a:off x="660292" y="572230"/>
            <a:ext cx="3911707" cy="176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43591" y="2417379"/>
            <a:ext cx="3996877" cy="37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Детский вокальный ансамбль «Мелодинка» 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8713" t="10802" r="15337" b="-140"/>
          <a:stretch>
            <a:fillRect/>
          </a:stretch>
        </p:blipFill>
        <p:spPr bwMode="auto">
          <a:xfrm>
            <a:off x="756745" y="2997904"/>
            <a:ext cx="3951889" cy="261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17012" y="5733393"/>
            <a:ext cx="3996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Детский танцевальный коллектив «Задоринка» 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21" name="Picture 3" descr="C:\Users\DK-2-User\Desktop\мои документы\фото концерт 7 Видяина\29_nov_02.jpg"/>
          <p:cNvPicPr>
            <a:picLocks noChangeAspect="1" noChangeArrowheads="1"/>
          </p:cNvPicPr>
          <p:nvPr/>
        </p:nvPicPr>
        <p:blipFill>
          <a:blip r:embed="rId4"/>
          <a:srcRect l="4693" t="20669" r="1312" b="12553"/>
          <a:stretch>
            <a:fillRect/>
          </a:stretch>
        </p:blipFill>
        <p:spPr bwMode="auto">
          <a:xfrm>
            <a:off x="6032938" y="3105715"/>
            <a:ext cx="5023945" cy="238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6255963" y="5533697"/>
            <a:ext cx="4990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Вокальный  Инструментальный Ансамбль «Надежда» 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  <p:pic>
        <p:nvPicPr>
          <p:cNvPr id="13321" name="Picture 9" descr="https://sun9-68.userapi.com/sun9-1/impf/c853620/v853620184/187eef/Ne73ubbUJzE.jpg?size=640x343&amp;quality=96&amp;sign=339be45e6eb2ae3f023f5ec7a1408d8f&amp;type=album"/>
          <p:cNvPicPr>
            <a:picLocks noChangeAspect="1" noChangeArrowheads="1"/>
          </p:cNvPicPr>
          <p:nvPr/>
        </p:nvPicPr>
        <p:blipFill>
          <a:blip r:embed="rId5"/>
          <a:srcRect t="7396" r="-268"/>
          <a:stretch>
            <a:fillRect/>
          </a:stretch>
        </p:blipFill>
        <p:spPr bwMode="auto">
          <a:xfrm>
            <a:off x="6295697" y="602125"/>
            <a:ext cx="4330262" cy="214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899312" y="690320"/>
            <a:ext cx="3945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ligraph" pitchFamily="2" charset="0"/>
              </a:rPr>
              <a:t>Образцовый вокальный  ансамбль   </a:t>
            </a:r>
            <a:r>
              <a:rPr lang="ru-RU" dirty="0" smtClean="0">
                <a:solidFill>
                  <a:srgbClr val="002060"/>
                </a:solidFill>
                <a:latin typeface="Calligraph" pitchFamily="2" charset="0"/>
              </a:rPr>
              <a:t>«БИС»   </a:t>
            </a:r>
            <a:endParaRPr lang="ru-RU" dirty="0">
              <a:solidFill>
                <a:srgbClr val="002060"/>
              </a:solidFill>
              <a:latin typeface="Calli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245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1927</Words>
  <Application>Microsoft Office PowerPoint</Application>
  <PresentationFormat>Произвольный</PresentationFormat>
  <Paragraphs>192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DK-2-User</cp:lastModifiedBy>
  <cp:revision>24</cp:revision>
  <dcterms:created xsi:type="dcterms:W3CDTF">2021-09-14T12:16:51Z</dcterms:created>
  <dcterms:modified xsi:type="dcterms:W3CDTF">2022-01-21T08:37:24Z</dcterms:modified>
</cp:coreProperties>
</file>