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7" r:id="rId1"/>
  </p:sldMasterIdLst>
  <p:notesMasterIdLst>
    <p:notesMasterId r:id="rId61"/>
  </p:notesMasterIdLst>
  <p:handoutMasterIdLst>
    <p:handoutMasterId r:id="rId62"/>
  </p:handoutMasterIdLst>
  <p:sldIdLst>
    <p:sldId id="262" r:id="rId2"/>
    <p:sldId id="263" r:id="rId3"/>
    <p:sldId id="268" r:id="rId4"/>
    <p:sldId id="264" r:id="rId5"/>
    <p:sldId id="266" r:id="rId6"/>
    <p:sldId id="277" r:id="rId7"/>
    <p:sldId id="278" r:id="rId8"/>
    <p:sldId id="272" r:id="rId9"/>
    <p:sldId id="273" r:id="rId10"/>
    <p:sldId id="288" r:id="rId11"/>
    <p:sldId id="267" r:id="rId12"/>
    <p:sldId id="274" r:id="rId13"/>
    <p:sldId id="290" r:id="rId14"/>
    <p:sldId id="291" r:id="rId15"/>
    <p:sldId id="279" r:id="rId16"/>
    <p:sldId id="284" r:id="rId17"/>
    <p:sldId id="281" r:id="rId18"/>
    <p:sldId id="289" r:id="rId19"/>
    <p:sldId id="283" r:id="rId20"/>
    <p:sldId id="280" r:id="rId21"/>
    <p:sldId id="275" r:id="rId22"/>
    <p:sldId id="292" r:id="rId23"/>
    <p:sldId id="276" r:id="rId24"/>
    <p:sldId id="306" r:id="rId25"/>
    <p:sldId id="282" r:id="rId26"/>
    <p:sldId id="269" r:id="rId27"/>
    <p:sldId id="270" r:id="rId28"/>
    <p:sldId id="271" r:id="rId29"/>
    <p:sldId id="315" r:id="rId30"/>
    <p:sldId id="265" r:id="rId31"/>
    <p:sldId id="286" r:id="rId32"/>
    <p:sldId id="299" r:id="rId33"/>
    <p:sldId id="298" r:id="rId34"/>
    <p:sldId id="302" r:id="rId35"/>
    <p:sldId id="285" r:id="rId36"/>
    <p:sldId id="287" r:id="rId37"/>
    <p:sldId id="293" r:id="rId38"/>
    <p:sldId id="294" r:id="rId39"/>
    <p:sldId id="296" r:id="rId40"/>
    <p:sldId id="309" r:id="rId41"/>
    <p:sldId id="295" r:id="rId42"/>
    <p:sldId id="297" r:id="rId43"/>
    <p:sldId id="301" r:id="rId44"/>
    <p:sldId id="312" r:id="rId45"/>
    <p:sldId id="308" r:id="rId46"/>
    <p:sldId id="310" r:id="rId47"/>
    <p:sldId id="307" r:id="rId48"/>
    <p:sldId id="313" r:id="rId49"/>
    <p:sldId id="314" r:id="rId50"/>
    <p:sldId id="305" r:id="rId51"/>
    <p:sldId id="320" r:id="rId52"/>
    <p:sldId id="319" r:id="rId53"/>
    <p:sldId id="321" r:id="rId54"/>
    <p:sldId id="311" r:id="rId55"/>
    <p:sldId id="317" r:id="rId56"/>
    <p:sldId id="316" r:id="rId57"/>
    <p:sldId id="303" r:id="rId58"/>
    <p:sldId id="322" r:id="rId59"/>
    <p:sldId id="323" r:id="rId60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ДЦ  РН в г. Калининграде" initials="КРвгК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256" autoAdjust="0"/>
  </p:normalViewPr>
  <p:slideViewPr>
    <p:cSldViewPr snapToGrid="0">
      <p:cViewPr>
        <p:scale>
          <a:sx n="84" d="100"/>
          <a:sy n="84" d="100"/>
        </p:scale>
        <p:origin x="-1536" y="-7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6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2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2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3759200" y="820738"/>
            <a:ext cx="14127163" cy="7947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pPr rtl="0"/>
            <a:endParaRPr lang="en-US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 rtl="0"/>
            <a:r>
              <a:rPr lang="ru" dirty="0"/>
              <a:t>Щелкните, чтобы изменить стили текста образца слайда</a:t>
            </a:r>
            <a:endParaRPr lang="en-US" dirty="0"/>
          </a:p>
          <a:p>
            <a:pPr lvl="1" rtl="0"/>
            <a:r>
              <a:rPr lang="ru" dirty="0"/>
              <a:t>Второй уровень</a:t>
            </a:r>
          </a:p>
          <a:p>
            <a:pPr lvl="2" rtl="0"/>
            <a:r>
              <a:rPr lang="ru" dirty="0"/>
              <a:t>Третий уровень</a:t>
            </a:r>
          </a:p>
          <a:p>
            <a:pPr lvl="3" rtl="0"/>
            <a:r>
              <a:rPr lang="ru" dirty="0"/>
              <a:t>Четвертый уровень</a:t>
            </a:r>
          </a:p>
          <a:p>
            <a:pPr lvl="4" rtl="0"/>
            <a:r>
              <a:rPr lang="ru" dirty="0"/>
              <a:t>Пятый уровень</a:t>
            </a:r>
            <a:endParaRPr lang="en-US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721100" y="1917700"/>
            <a:ext cx="14127163" cy="79470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5C702C7-E599-40D9-B30E-0392896973B5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4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06E9A3-1561-45B7-908B-DACC52528ABB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99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63659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676053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97641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3337601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46001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92B999-6CB2-48D4-8AF6-3D1A5D13436B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52C98DB-1092-48C4-AD4E-BD3E9D2E2345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6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8480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B2CE4EA-3B49-4A00-ADF3-7C7272A626C1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42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79287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3090412-2DE5-405A-816E-F08FB54EB168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78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1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9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83FEFD-AB08-4CB5-AE4D-2F6B12D8E3B0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7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BEA1583-5CEF-4E36-A7FC-D34B7E954D76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11.01.2022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profile/214501579234/statuses/154127555720162" TargetMode="External"/><Relationship Id="rId2" Type="http://schemas.openxmlformats.org/officeDocument/2006/relationships/hyperlink" Target="https://ok.ru/profile/214501579234/statuses/15413311913673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g"/><Relationship Id="rId11" Type="http://schemas.openxmlformats.org/officeDocument/2006/relationships/image" Target="../media/image98.png"/><Relationship Id="rId5" Type="http://schemas.openxmlformats.org/officeDocument/2006/relationships/image" Target="../media/image92.jpe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8.jpeg"/><Relationship Id="rId7" Type="http://schemas.openxmlformats.org/officeDocument/2006/relationships/image" Target="../media/image12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hyperlink" Target="https://ok.ru/profile/214501579234/statuses/153887933166562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jpeg"/><Relationship Id="rId7" Type="http://schemas.openxmlformats.org/officeDocument/2006/relationships/image" Target="../media/image132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.png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167039754" TargetMode="External"/><Relationship Id="rId2" Type="http://schemas.openxmlformats.org/officeDocument/2006/relationships/hyperlink" Target="https://ok.ru/profile/21450157923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hyperlink" Target="https://dk-nesterov.ru/krasnolesye.php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jfif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g"/><Relationship Id="rId4" Type="http://schemas.openxmlformats.org/officeDocument/2006/relationships/image" Target="../media/image15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70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11" Type="http://schemas.openxmlformats.org/officeDocument/2006/relationships/image" Target="../media/image172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68.jpeg"/><Relationship Id="rId9" Type="http://schemas.openxmlformats.org/officeDocument/2006/relationships/image" Target="../media/image17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jpeg"/><Relationship Id="rId11" Type="http://schemas.openxmlformats.org/officeDocument/2006/relationships/image" Target="../media/image182.png"/><Relationship Id="rId5" Type="http://schemas.openxmlformats.org/officeDocument/2006/relationships/image" Target="../media/image176.jpeg"/><Relationship Id="rId10" Type="http://schemas.openxmlformats.org/officeDocument/2006/relationships/image" Target="../media/image181.png"/><Relationship Id="rId4" Type="http://schemas.openxmlformats.org/officeDocument/2006/relationships/image" Target="../media/image175.jpeg"/><Relationship Id="rId9" Type="http://schemas.openxmlformats.org/officeDocument/2006/relationships/image" Target="../media/image1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10" Type="http://schemas.openxmlformats.org/officeDocument/2006/relationships/image" Target="../media/image199.png"/><Relationship Id="rId4" Type="http://schemas.openxmlformats.org/officeDocument/2006/relationships/image" Target="../media/image193.jpeg"/><Relationship Id="rId9" Type="http://schemas.openxmlformats.org/officeDocument/2006/relationships/image" Target="../media/image1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13" Type="http://schemas.openxmlformats.org/officeDocument/2006/relationships/image" Target="../media/image219.png"/><Relationship Id="rId3" Type="http://schemas.openxmlformats.org/officeDocument/2006/relationships/hyperlink" Target="https://ok.ru/dk?cmd=logExternal&amp;st.cmd=logExternal&amp;st.sig=CKOAUnwq4OyKadETFEUtICkJcIZODfL5Gie1vsekbfSqrzYlLQDinDOIVst0KC0C&amp;st.link=https://youtu.be/UNjoebBxiQ8&amp;st.name=externalLinkRedirect&amp;st.tid=153914296136674" TargetMode="External"/><Relationship Id="rId7" Type="http://schemas.openxmlformats.org/officeDocument/2006/relationships/image" Target="../media/image215.jpeg"/><Relationship Id="rId12" Type="http://schemas.openxmlformats.org/officeDocument/2006/relationships/image" Target="../media/image218.png"/><Relationship Id="rId2" Type="http://schemas.openxmlformats.org/officeDocument/2006/relationships/hyperlink" Target="https://ok.ru/dk?cmd=logExternal&amp;st.cmd=logExternal&amp;st.sig=yi95EGaX1ycZiR-kbiIbdMpXDis_t_2NjnEU3uyhTNHx825dqFPMiGPBN8venIT5&amp;st.link=https://youtu.be/i3LAbS4Y7AI&amp;st.name=externalLinkRedirect&amp;st.tid=15391429613667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4.jpeg"/><Relationship Id="rId11" Type="http://schemas.microsoft.com/office/2007/relationships/hdphoto" Target="../media/hdphoto6.wdp"/><Relationship Id="rId5" Type="http://schemas.openxmlformats.org/officeDocument/2006/relationships/image" Target="../media/image213.jpeg"/><Relationship Id="rId10" Type="http://schemas.openxmlformats.org/officeDocument/2006/relationships/image" Target="../media/image217.jpeg"/><Relationship Id="rId4" Type="http://schemas.openxmlformats.org/officeDocument/2006/relationships/hyperlink" Target="https://ok.ru/dk?cmd=logExternal&amp;st.cmd=logExternal&amp;st.sig=53V4cEtgd3Y9gEJgD153Oh0b2t05c9NYpNk_1WibvPDbYbqSkempRultJ2B7qNRa&amp;st.link=https://youtu.be/GAXV3eOiKBs&amp;st.name=externalLinkRedirect&amp;st.tid=153914296136674" TargetMode="External"/><Relationship Id="rId9" Type="http://schemas.microsoft.com/office/2007/relationships/hdphoto" Target="../media/hdphoto5.wdp"/><Relationship Id="rId14" Type="http://schemas.openxmlformats.org/officeDocument/2006/relationships/image" Target="../media/image22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hyperlink" Target="https://vk.com/id167039754" TargetMode="External"/><Relationship Id="rId7" Type="http://schemas.openxmlformats.org/officeDocument/2006/relationships/image" Target="../media/image224.jpeg"/><Relationship Id="rId2" Type="http://schemas.openxmlformats.org/officeDocument/2006/relationships/hyperlink" Target="https://ok.ru/profile/21450157923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3.jpeg"/><Relationship Id="rId11" Type="http://schemas.openxmlformats.org/officeDocument/2006/relationships/image" Target="../media/image228.jpeg"/><Relationship Id="rId5" Type="http://schemas.openxmlformats.org/officeDocument/2006/relationships/image" Target="../media/image222.jpeg"/><Relationship Id="rId10" Type="http://schemas.openxmlformats.org/officeDocument/2006/relationships/image" Target="../media/image227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0.jpeg"/><Relationship Id="rId7" Type="http://schemas.openxmlformats.org/officeDocument/2006/relationships/image" Target="../media/image233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11" Type="http://schemas.openxmlformats.org/officeDocument/2006/relationships/image" Target="../media/image236.jpeg"/><Relationship Id="rId5" Type="http://schemas.openxmlformats.org/officeDocument/2006/relationships/image" Target="../media/image232.jpeg"/><Relationship Id="rId10" Type="http://schemas.openxmlformats.org/officeDocument/2006/relationships/image" Target="../media/image235.jpeg"/><Relationship Id="rId4" Type="http://schemas.openxmlformats.org/officeDocument/2006/relationships/image" Target="../media/image231.jpeg"/><Relationship Id="rId9" Type="http://schemas.openxmlformats.org/officeDocument/2006/relationships/image" Target="../media/image23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image" Target="../media/image238.jpeg"/><Relationship Id="rId7" Type="http://schemas.openxmlformats.org/officeDocument/2006/relationships/image" Target="../media/image242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1.jpeg"/><Relationship Id="rId11" Type="http://schemas.openxmlformats.org/officeDocument/2006/relationships/image" Target="../media/image246.jpg"/><Relationship Id="rId5" Type="http://schemas.openxmlformats.org/officeDocument/2006/relationships/image" Target="../media/image240.jpeg"/><Relationship Id="rId10" Type="http://schemas.openxmlformats.org/officeDocument/2006/relationships/image" Target="../media/image245.jpg"/><Relationship Id="rId4" Type="http://schemas.openxmlformats.org/officeDocument/2006/relationships/image" Target="../media/image239.jpeg"/><Relationship Id="rId9" Type="http://schemas.openxmlformats.org/officeDocument/2006/relationships/image" Target="../media/image2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7" Type="http://schemas.openxmlformats.org/officeDocument/2006/relationships/image" Target="../media/image252.png"/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1.pn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4.png"/><Relationship Id="rId18" Type="http://schemas.openxmlformats.org/officeDocument/2006/relationships/image" Target="../media/image269.png"/><Relationship Id="rId3" Type="http://schemas.openxmlformats.org/officeDocument/2006/relationships/image" Target="../media/image254.png"/><Relationship Id="rId21" Type="http://schemas.openxmlformats.org/officeDocument/2006/relationships/image" Target="../media/image272.png"/><Relationship Id="rId7" Type="http://schemas.openxmlformats.org/officeDocument/2006/relationships/image" Target="../media/image258.png"/><Relationship Id="rId12" Type="http://schemas.openxmlformats.org/officeDocument/2006/relationships/image" Target="../media/image263.png"/><Relationship Id="rId17" Type="http://schemas.openxmlformats.org/officeDocument/2006/relationships/image" Target="../media/image268.png"/><Relationship Id="rId25" Type="http://schemas.openxmlformats.org/officeDocument/2006/relationships/image" Target="../media/image276.png"/><Relationship Id="rId2" Type="http://schemas.openxmlformats.org/officeDocument/2006/relationships/image" Target="../media/image253.png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24" Type="http://schemas.openxmlformats.org/officeDocument/2006/relationships/image" Target="../media/image275.png"/><Relationship Id="rId5" Type="http://schemas.openxmlformats.org/officeDocument/2006/relationships/image" Target="../media/image256.png"/><Relationship Id="rId15" Type="http://schemas.openxmlformats.org/officeDocument/2006/relationships/image" Target="../media/image266.png"/><Relationship Id="rId23" Type="http://schemas.openxmlformats.org/officeDocument/2006/relationships/image" Target="../media/image274.png"/><Relationship Id="rId10" Type="http://schemas.openxmlformats.org/officeDocument/2006/relationships/image" Target="../media/image261.png"/><Relationship Id="rId19" Type="http://schemas.openxmlformats.org/officeDocument/2006/relationships/image" Target="../media/image270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Relationship Id="rId14" Type="http://schemas.openxmlformats.org/officeDocument/2006/relationships/image" Target="../media/image265.png"/><Relationship Id="rId22" Type="http://schemas.openxmlformats.org/officeDocument/2006/relationships/image" Target="../media/image27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8.png"/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12" Type="http://schemas.openxmlformats.org/officeDocument/2006/relationships/image" Target="../media/image287.png"/><Relationship Id="rId2" Type="http://schemas.openxmlformats.org/officeDocument/2006/relationships/image" Target="../media/image277.png"/><Relationship Id="rId16" Type="http://schemas.openxmlformats.org/officeDocument/2006/relationships/image" Target="../media/image2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5" Type="http://schemas.openxmlformats.org/officeDocument/2006/relationships/image" Target="../media/image280.png"/><Relationship Id="rId15" Type="http://schemas.openxmlformats.org/officeDocument/2006/relationships/image" Target="../media/image290.png"/><Relationship Id="rId10" Type="http://schemas.openxmlformats.org/officeDocument/2006/relationships/image" Target="../media/image285.png"/><Relationship Id="rId4" Type="http://schemas.openxmlformats.org/officeDocument/2006/relationships/image" Target="../media/image279.png"/><Relationship Id="rId9" Type="http://schemas.openxmlformats.org/officeDocument/2006/relationships/image" Target="../media/image284.png"/><Relationship Id="rId14" Type="http://schemas.openxmlformats.org/officeDocument/2006/relationships/image" Target="../media/image2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8B047A-4BD8-4567-977A-EB8C657C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42" y="124289"/>
            <a:ext cx="9988858" cy="1889907"/>
          </a:xfrm>
        </p:spPr>
        <p:txBody>
          <a:bodyPr>
            <a:noAutofit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     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Областной ежегодный смотр-конкурс </a:t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                     «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ОБНОВЛЕНИЕ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»</a:t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                  по итогам 2021 года.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DA11F65-AF12-4100-BBF8-2F1D70155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92" y="2327564"/>
            <a:ext cx="7010508" cy="35182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000" dirty="0"/>
              <a:t>                                      МО «Нестеровский ГО»</a:t>
            </a:r>
          </a:p>
          <a:p>
            <a:pPr marL="0" indent="0">
              <a:buNone/>
            </a:pPr>
            <a:r>
              <a:rPr lang="ru-RU" sz="2000" dirty="0"/>
              <a:t>                                   МАУ «Нестеровский РЦК»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</a:rPr>
              <a:t>                  </a:t>
            </a:r>
            <a:r>
              <a:rPr lang="ru-RU" sz="2000" b="1" dirty="0">
                <a:solidFill>
                  <a:srgbClr val="C00000"/>
                </a:solidFill>
              </a:rPr>
              <a:t>КРАСНОЛЕСЕНСКИЙ СЕЛЬСКИЙ ДОМ КУЛЬТУРЫ</a:t>
            </a: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</a:rPr>
              <a:t>         «КРУГОВОРОТ КУЛЬТУРНОЙ ЖИЗНИ»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</a:rPr>
              <a:t>                           продолжение….</a:t>
            </a:r>
          </a:p>
          <a:p>
            <a:pPr marL="0" indent="0">
              <a:buNone/>
            </a:pPr>
            <a:endParaRPr lang="ru-RU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</a:rPr>
              <a:t>           п. Краснолесье ул. Центральная 2.</a:t>
            </a:r>
          </a:p>
        </p:txBody>
      </p:sp>
      <p:pic>
        <p:nvPicPr>
          <p:cNvPr id="5" name="Объект 6">
            <a:extLst>
              <a:ext uri="{FF2B5EF4-FFF2-40B4-BE49-F238E27FC236}">
                <a16:creationId xmlns="" xmlns:a16="http://schemas.microsoft.com/office/drawing/2014/main" id="{9037AC0F-D2DA-4728-9A41-4C4AA57F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23" y="1642371"/>
            <a:ext cx="4082574" cy="46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="" xmlns:a16="http://schemas.microsoft.com/office/drawing/2014/main" id="{2DFC0D46-8E8A-4C0D-AA8D-65FA60FE1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897854"/>
              </p:ext>
            </p:extLst>
          </p:nvPr>
        </p:nvGraphicFramePr>
        <p:xfrm>
          <a:off x="628393" y="1929837"/>
          <a:ext cx="8097272" cy="18271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45326">
                  <a:extLst>
                    <a:ext uri="{9D8B030D-6E8A-4147-A177-3AD203B41FA5}">
                      <a16:colId xmlns="" xmlns:a16="http://schemas.microsoft.com/office/drawing/2014/main" val="3441313437"/>
                    </a:ext>
                  </a:extLst>
                </a:gridCol>
                <a:gridCol w="2277895">
                  <a:extLst>
                    <a:ext uri="{9D8B030D-6E8A-4147-A177-3AD203B41FA5}">
                      <a16:colId xmlns="" xmlns:a16="http://schemas.microsoft.com/office/drawing/2014/main" val="752068872"/>
                    </a:ext>
                  </a:extLst>
                </a:gridCol>
                <a:gridCol w="1854570">
                  <a:extLst>
                    <a:ext uri="{9D8B030D-6E8A-4147-A177-3AD203B41FA5}">
                      <a16:colId xmlns="" xmlns:a16="http://schemas.microsoft.com/office/drawing/2014/main" val="1078236884"/>
                    </a:ext>
                  </a:extLst>
                </a:gridCol>
                <a:gridCol w="1819481">
                  <a:extLst>
                    <a:ext uri="{9D8B030D-6E8A-4147-A177-3AD203B41FA5}">
                      <a16:colId xmlns="" xmlns:a16="http://schemas.microsoft.com/office/drawing/2014/main" val="1239155863"/>
                    </a:ext>
                  </a:extLst>
                </a:gridCol>
              </a:tblGrid>
              <a:tr h="1008832">
                <a:tc>
                  <a:txBody>
                    <a:bodyPr/>
                    <a:lstStyle/>
                    <a:p>
                      <a:r>
                        <a:rPr lang="ru-RU" dirty="0"/>
                        <a:t>Клубные формирования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1829086"/>
                  </a:ext>
                </a:extLst>
              </a:tr>
              <a:tr h="409137">
                <a:tc>
                  <a:txBody>
                    <a:bodyPr/>
                    <a:lstStyle/>
                    <a:p>
                      <a:r>
                        <a:rPr lang="ru-RU" dirty="0"/>
                        <a:t>Число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2447626"/>
                  </a:ext>
                </a:extLst>
              </a:tr>
              <a:tr h="409137">
                <a:tc>
                  <a:txBody>
                    <a:bodyPr/>
                    <a:lstStyle/>
                    <a:p>
                      <a:r>
                        <a:rPr lang="ru-RU" dirty="0"/>
                        <a:t>Участников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6755708"/>
                  </a:ext>
                </a:extLst>
              </a:tr>
            </a:tbl>
          </a:graphicData>
        </a:graphic>
      </p:graphicFrame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D8595316-C588-45E0-9105-121D666A2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833345"/>
              </p:ext>
            </p:extLst>
          </p:nvPr>
        </p:nvGraphicFramePr>
        <p:xfrm>
          <a:off x="834500" y="4442816"/>
          <a:ext cx="8140506" cy="1122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554">
                  <a:extLst>
                    <a:ext uri="{9D8B030D-6E8A-4147-A177-3AD203B41FA5}">
                      <a16:colId xmlns="" xmlns:a16="http://schemas.microsoft.com/office/drawing/2014/main" val="2070123387"/>
                    </a:ext>
                  </a:extLst>
                </a:gridCol>
                <a:gridCol w="2036144">
                  <a:extLst>
                    <a:ext uri="{9D8B030D-6E8A-4147-A177-3AD203B41FA5}">
                      <a16:colId xmlns="" xmlns:a16="http://schemas.microsoft.com/office/drawing/2014/main" val="68982083"/>
                    </a:ext>
                  </a:extLst>
                </a:gridCol>
                <a:gridCol w="1995824">
                  <a:extLst>
                    <a:ext uri="{9D8B030D-6E8A-4147-A177-3AD203B41FA5}">
                      <a16:colId xmlns="" xmlns:a16="http://schemas.microsoft.com/office/drawing/2014/main" val="4162244002"/>
                    </a:ext>
                  </a:extLst>
                </a:gridCol>
                <a:gridCol w="2015984">
                  <a:extLst>
                    <a:ext uri="{9D8B030D-6E8A-4147-A177-3AD203B41FA5}">
                      <a16:colId xmlns="" xmlns:a16="http://schemas.microsoft.com/office/drawing/2014/main" val="452192784"/>
                    </a:ext>
                  </a:extLst>
                </a:gridCol>
              </a:tblGrid>
              <a:tr h="374174">
                <a:tc>
                  <a:txBody>
                    <a:bodyPr/>
                    <a:lstStyle/>
                    <a:p>
                      <a:r>
                        <a:rPr lang="ru-RU" dirty="0"/>
                        <a:t>Мероприятия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7130702"/>
                  </a:ext>
                </a:extLst>
              </a:tr>
              <a:tr h="374174">
                <a:tc>
                  <a:txBody>
                    <a:bodyPr/>
                    <a:lstStyle/>
                    <a:p>
                      <a:r>
                        <a:rPr lang="ru-RU" dirty="0"/>
                        <a:t>Число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84775952"/>
                  </a:ext>
                </a:extLst>
              </a:tr>
              <a:tr h="374174">
                <a:tc>
                  <a:txBody>
                    <a:bodyPr/>
                    <a:lstStyle/>
                    <a:p>
                      <a:r>
                        <a:rPr lang="ru-RU" dirty="0"/>
                        <a:t>Участников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4 917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3708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5124271"/>
                  </a:ext>
                </a:extLst>
              </a:tr>
            </a:tbl>
          </a:graphicData>
        </a:graphic>
      </p:graphicFrame>
      <p:pic>
        <p:nvPicPr>
          <p:cNvPr id="9" name="Объект 6">
            <a:extLst>
              <a:ext uri="{FF2B5EF4-FFF2-40B4-BE49-F238E27FC236}">
                <a16:creationId xmlns="" xmlns:a16="http://schemas.microsoft.com/office/drawing/2014/main" id="{D146C857-8275-4932-B169-5604FF917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9" y="774262"/>
            <a:ext cx="1511068" cy="17103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1736A2-B352-4A94-A726-1A580BCD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26" y="623344"/>
            <a:ext cx="8398052" cy="518143"/>
          </a:xfrm>
        </p:spPr>
        <p:txBody>
          <a:bodyPr>
            <a:noAutofit/>
          </a:bodyPr>
          <a:lstStyle/>
          <a:p>
            <a:pPr>
              <a:spcAft>
                <a:spcPts val="595"/>
              </a:spcAft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смотря на период ограничений в работе с творческими коллективами и  на </a:t>
            </a:r>
            <a:r>
              <a:rPr lang="ru-RU" sz="1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массовых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мероприятий (в условиях пандемии коронавируса) количественные показатели удалось сохранить .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Процент населения ,посещающих клубные формирования в 2021 году-42% .</a:t>
            </a:r>
            <a:b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5D79B01-FB3A-49F2-B8E0-86859310D137}"/>
              </a:ext>
            </a:extLst>
          </p:cNvPr>
          <p:cNvSpPr txBox="1"/>
          <p:nvPr/>
        </p:nvSpPr>
        <p:spPr>
          <a:xfrm>
            <a:off x="2325952" y="4004077"/>
            <a:ext cx="8851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</a:rPr>
              <a:t>Работа Дома культуры в </a:t>
            </a:r>
            <a:r>
              <a:rPr lang="ru-RU" b="1" dirty="0">
                <a:highlight>
                  <a:srgbClr val="FFFF00"/>
                </a:highlight>
                <a:latin typeface="Times New Roman" panose="02020603050405020304" pitchFamily="18" charset="0"/>
              </a:rPr>
              <a:t>офлайн формате</a:t>
            </a:r>
            <a:r>
              <a:rPr lang="ru-RU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163397-D731-4D8D-A539-120AF74CB58A}"/>
              </a:ext>
            </a:extLst>
          </p:cNvPr>
          <p:cNvSpPr txBox="1"/>
          <p:nvPr/>
        </p:nvSpPr>
        <p:spPr>
          <a:xfrm>
            <a:off x="1487011" y="5634745"/>
            <a:ext cx="6098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</a:rPr>
              <a:t>Удельный вес населения ,участвующего в культурно-досуговых мероприятиях от общего числа населения составляет 1059%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3837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CBE2AF-F1A0-49D6-A2E6-79EA741F7EBE}"/>
              </a:ext>
            </a:extLst>
          </p:cNvPr>
          <p:cNvSpPr txBox="1"/>
          <p:nvPr/>
        </p:nvSpPr>
        <p:spPr>
          <a:xfrm>
            <a:off x="594804" y="662500"/>
            <a:ext cx="8345009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2020 году стали  более активно применять работу в социальных сетях. 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Информационных постов 208,просмотров – 149 530, лайков – 5057.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них 54 мероприятия с участниками-530 человек .</a:t>
            </a:r>
          </a:p>
          <a:p>
            <a:r>
              <a:rPr lang="ru-RU" dirty="0">
                <a:latin typeface="Times New Roman" panose="02020603050405020304" pitchFamily="18" charset="0"/>
              </a:rPr>
              <a:t>Наращивали эту работу и в 2021 году. </a:t>
            </a:r>
          </a:p>
          <a:p>
            <a:r>
              <a:rPr lang="ru-RU" dirty="0">
                <a:latin typeface="Times New Roman" panose="02020603050405020304" pitchFamily="18" charset="0"/>
              </a:rPr>
              <a:t>Информационных постов -304 , просмотров -280 870, лайков -5936</a:t>
            </a:r>
          </a:p>
          <a:p>
            <a:r>
              <a:rPr lang="ru-RU" dirty="0">
                <a:latin typeface="Times New Roman" panose="02020603050405020304" pitchFamily="18" charset="0"/>
              </a:rPr>
              <a:t>91 мероприятие прошло с участием 1005 человек.</a:t>
            </a:r>
          </a:p>
          <a:p>
            <a:r>
              <a:rPr lang="ru-RU" dirty="0">
                <a:latin typeface="Times New Roman" panose="02020603050405020304" pitchFamily="18" charset="0"/>
              </a:rPr>
              <a:t>Это-онлайн-викторины, конкурсы рисунков, фото-конкурсы разной тематики,</a:t>
            </a:r>
          </a:p>
          <a:p>
            <a:r>
              <a:rPr lang="ru-RU" dirty="0">
                <a:latin typeface="Times New Roman" panose="02020603050405020304" pitchFamily="18" charset="0"/>
              </a:rPr>
              <a:t>конкурсы чтецов, онлайн мастер-классы, демонстрация информационных видео-репортажей, выступлений ,концертов…</a:t>
            </a:r>
          </a:p>
          <a:p>
            <a:r>
              <a:rPr lang="ru-RU" dirty="0">
                <a:latin typeface="Times New Roman" panose="02020603050405020304" pitchFamily="18" charset="0"/>
              </a:rPr>
              <a:t>Например 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https://ok.ru/profile/214501579234/statuses/154133119136738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https://ok.ru/profile/214501579234/statuses/153962407490530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https://ok.ru/profile/214501579234/statuses/154127555720162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FC7B138E-5281-4BBE-84EF-C098EC646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123918"/>
              </p:ext>
            </p:extLst>
          </p:nvPr>
        </p:nvGraphicFramePr>
        <p:xfrm>
          <a:off x="670262" y="4066491"/>
          <a:ext cx="8194091" cy="258732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12689">
                  <a:extLst>
                    <a:ext uri="{9D8B030D-6E8A-4147-A177-3AD203B41FA5}">
                      <a16:colId xmlns="" xmlns:a16="http://schemas.microsoft.com/office/drawing/2014/main" val="2165801904"/>
                    </a:ext>
                  </a:extLst>
                </a:gridCol>
                <a:gridCol w="2840701">
                  <a:extLst>
                    <a:ext uri="{9D8B030D-6E8A-4147-A177-3AD203B41FA5}">
                      <a16:colId xmlns="" xmlns:a16="http://schemas.microsoft.com/office/drawing/2014/main" val="3577813216"/>
                    </a:ext>
                  </a:extLst>
                </a:gridCol>
                <a:gridCol w="2840701">
                  <a:extLst>
                    <a:ext uri="{9D8B030D-6E8A-4147-A177-3AD203B41FA5}">
                      <a16:colId xmlns="" xmlns:a16="http://schemas.microsoft.com/office/drawing/2014/main" val="2537063727"/>
                    </a:ext>
                  </a:extLst>
                </a:gridCol>
              </a:tblGrid>
              <a:tr h="779910">
                <a:tc>
                  <a:txBody>
                    <a:bodyPr/>
                    <a:lstStyle/>
                    <a:p>
                      <a:r>
                        <a:rPr lang="ru-RU" dirty="0"/>
                        <a:t>Инфопост-мероприятие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50891675"/>
                  </a:ext>
                </a:extLst>
              </a:tr>
              <a:tr h="451853">
                <a:tc>
                  <a:txBody>
                    <a:bodyPr/>
                    <a:lstStyle/>
                    <a:p>
                      <a:r>
                        <a:rPr lang="ru-RU" dirty="0"/>
                        <a:t>Число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208-54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304-91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0995990"/>
                  </a:ext>
                </a:extLst>
              </a:tr>
              <a:tr h="451853">
                <a:tc>
                  <a:txBody>
                    <a:bodyPr/>
                    <a:lstStyle/>
                    <a:p>
                      <a:r>
                        <a:rPr lang="ru-RU" dirty="0"/>
                        <a:t>Участники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65001545"/>
                  </a:ext>
                </a:extLst>
              </a:tr>
              <a:tr h="451853">
                <a:tc>
                  <a:txBody>
                    <a:bodyPr/>
                    <a:lstStyle/>
                    <a:p>
                      <a:r>
                        <a:rPr lang="ru-RU" dirty="0"/>
                        <a:t>Просмотры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149 530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280 870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3042834"/>
                  </a:ext>
                </a:extLst>
              </a:tr>
              <a:tr h="451853">
                <a:tc>
                  <a:txBody>
                    <a:bodyPr/>
                    <a:lstStyle/>
                    <a:p>
                      <a:r>
                        <a:rPr lang="ru-RU" dirty="0"/>
                        <a:t>Лайки (класс)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5936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6317004"/>
                  </a:ext>
                </a:extLst>
              </a:tr>
            </a:tbl>
          </a:graphicData>
        </a:graphic>
      </p:graphicFrame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0610F7AB-B769-48A5-BB4C-878307FF2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86" y="744231"/>
            <a:ext cx="1511068" cy="1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5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DF9EF1A-02C5-4D09-9359-D89CB745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70" y="451515"/>
            <a:ext cx="8025414" cy="2259055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                            Наши достижения.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Работа клубных формирований Дома культуры направлена не только на реализацию творческих способностей участников ,но и на демонстрацию их достижений. 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Этому способствует участие в конкурсах, фестивалях, праздниках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разного уровня-(региональные, всероссийские, международные), по результатам которых имеются результаты. 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Муниципальные конкурсы.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9995505-C264-42BC-8BFE-BCE8CBAB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0857631-0501-4262-87AF-F60BCA0DC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4559" y="3685686"/>
            <a:ext cx="3842406" cy="21613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9A96626-E7E1-46E6-AF09-083672BB7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4" y="2811970"/>
            <a:ext cx="2560881" cy="38424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D44D75A-7D83-4487-A881-848608244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24" y="2579860"/>
            <a:ext cx="2783161" cy="417592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2B2C6BB-4DD2-4C46-8B90-8EE5DECB6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3243" y="1676044"/>
            <a:ext cx="5821288" cy="327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8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DF9EF1A-02C5-4D09-9359-D89CB745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70" y="451515"/>
            <a:ext cx="8025414" cy="225905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Муниципальные конкурсы.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F6BF9E-2F9F-4903-9044-04CB78D11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3" y="1015543"/>
            <a:ext cx="3765789" cy="58424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B7961AB-91FE-4DE9-9816-F3FD03ABA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20" y="721124"/>
            <a:ext cx="4130800" cy="60346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C8D42D2-CC0B-45B5-BC32-76555E4E3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809" y="399996"/>
            <a:ext cx="3951590" cy="63557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37485A-F2C0-4E91-953D-108C8EDEC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42" y="5547272"/>
            <a:ext cx="1179208" cy="11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3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DF9EF1A-02C5-4D09-9359-D89CB745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70" y="451515"/>
            <a:ext cx="8025414" cy="225905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Муниципальные конкурсы.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A99A418-0566-437C-A111-D268D8BFC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65" y="853765"/>
            <a:ext cx="3700770" cy="5552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C1224A-6A96-4C9B-B396-7C2869B72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8" y="936792"/>
            <a:ext cx="3822824" cy="57358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83FF321-3768-47A1-8AAC-163BD4E9B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7493" y="1328976"/>
            <a:ext cx="2799243" cy="42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83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1FC5A91-CC5E-4732-A9DD-B20C4FF75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89" y="424681"/>
            <a:ext cx="8596668" cy="1320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Региональные конкурсы.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457ED58-4D55-4B9C-B3DD-6B4BC1A57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96" y="1038959"/>
            <a:ext cx="3995279" cy="565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53F9D95-B61F-45E8-9AED-9D392F871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757">
            <a:off x="8254311" y="1059771"/>
            <a:ext cx="3345579" cy="50197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CA27778-8A21-4103-B2BB-9A5611A70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0151" y="3011917"/>
            <a:ext cx="3646675" cy="36466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9C48067-E99A-49AD-BF56-C5E7905AD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73" y="199408"/>
            <a:ext cx="3659897" cy="2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7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EBE7B9F-64E1-49CC-A1B8-79FA55D5F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27482" y="2104359"/>
            <a:ext cx="3715413" cy="5574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1ED661-C679-429C-8DF3-CCD34F7D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344" y="92288"/>
            <a:ext cx="3272731" cy="4910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D9300E-7AD8-4A72-B722-8405369F22D3}"/>
              </a:ext>
            </a:extLst>
          </p:cNvPr>
          <p:cNvSpPr txBox="1"/>
          <p:nvPr/>
        </p:nvSpPr>
        <p:spPr>
          <a:xfrm>
            <a:off x="514905" y="387943"/>
            <a:ext cx="7000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Региональные конкурсы.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EAA0F4D-8070-4B03-ADBA-5DBD0EE79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31" y="4221494"/>
            <a:ext cx="3370555" cy="25279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A78886-9270-4A25-9874-DA62A77E38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49" y="241182"/>
            <a:ext cx="3290515" cy="25751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D8BE8B7-D0B1-4691-9FF5-AF43EF94BC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49" y="5685541"/>
            <a:ext cx="1058059" cy="10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75925FE-546D-42D5-9C1D-525987D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49" y="236739"/>
            <a:ext cx="7951229" cy="498649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Всероссийские конкурсы.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C1C7B-FAFB-4A59-B325-82207B385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5" y="1108251"/>
            <a:ext cx="3961263" cy="56032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9FA37A-2B4C-4B7E-AEA0-27E0181CD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18" y="349379"/>
            <a:ext cx="4384781" cy="620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73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75925FE-546D-42D5-9C1D-525987D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94" y="168678"/>
            <a:ext cx="7880208" cy="36512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Всероссийские конкурсы.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2DB0C84-81B4-4E72-98FB-F9546488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16FE441-FF39-459D-902A-7E403DCB2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1" y="862401"/>
            <a:ext cx="3923931" cy="57798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9CA86FD-332A-47AA-9BA4-1FCB420DC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05" y="346229"/>
            <a:ext cx="4414263" cy="624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37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777D297-E4F1-4C11-8D29-20EAD560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7AC90C-E87A-4CED-9667-A0DA37C9D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947">
            <a:off x="630314" y="609540"/>
            <a:ext cx="4296792" cy="60494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86F263-FB5E-47E1-B3E9-339B06A8C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808">
            <a:off x="7239983" y="593241"/>
            <a:ext cx="4296792" cy="6049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6FBCEA-0814-4240-8A9C-41FDD5A07ECE}"/>
              </a:ext>
            </a:extLst>
          </p:cNvPr>
          <p:cNvSpPr txBox="1"/>
          <p:nvPr/>
        </p:nvSpPr>
        <p:spPr>
          <a:xfrm>
            <a:off x="3591018" y="37124"/>
            <a:ext cx="6098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Всероссийские конкурсы.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606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="" xmlns:a16="http://schemas.microsoft.com/office/drawing/2014/main" id="{471776BC-2519-4A03-A7A3-0E9C5248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64" y="268878"/>
            <a:ext cx="3716764" cy="27868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32EEAD50-5510-4252-8808-9BB55F519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81" y="3351750"/>
            <a:ext cx="4540604" cy="34054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A1F77AC8-881E-4884-85FD-3D0198CB2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4" y="3202603"/>
            <a:ext cx="5513080" cy="327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D79973C-7937-4B7B-97C5-B9287F447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5" y="569989"/>
            <a:ext cx="4738813" cy="2485748"/>
          </a:xfrm>
          <a:prstGeom prst="rect">
            <a:avLst/>
          </a:prstGeom>
        </p:spPr>
      </p:pic>
      <p:pic>
        <p:nvPicPr>
          <p:cNvPr id="10" name="Объект 6">
            <a:extLst>
              <a:ext uri="{FF2B5EF4-FFF2-40B4-BE49-F238E27FC236}">
                <a16:creationId xmlns="" xmlns:a16="http://schemas.microsoft.com/office/drawing/2014/main" id="{B45517D3-EB51-400A-953E-2A08E86AF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92" y="569989"/>
            <a:ext cx="1413414" cy="15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46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AD81E02-32EF-4EF6-8126-07F174A5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Международные конкурсы.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25E8E1A-FFD7-415F-B655-97173EC95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2" y="1310237"/>
            <a:ext cx="3870011" cy="54697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B2AEAA0-2EA7-479D-B964-B7BCDA1D7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14" y="1310237"/>
            <a:ext cx="3849406" cy="5440658"/>
          </a:xfrm>
          <a:prstGeom prst="rect">
            <a:avLst/>
          </a:prstGeom>
        </p:spPr>
      </p:pic>
      <p:pic>
        <p:nvPicPr>
          <p:cNvPr id="7" name="Объект 11">
            <a:extLst>
              <a:ext uri="{FF2B5EF4-FFF2-40B4-BE49-F238E27FC236}">
                <a16:creationId xmlns="" xmlns:a16="http://schemas.microsoft.com/office/drawing/2014/main" id="{53B62C26-41E0-46CA-B256-87E231634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31" y="1311966"/>
            <a:ext cx="3768042" cy="54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5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8450789-182C-4A0A-8F00-591B5FBAC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44" y="914401"/>
            <a:ext cx="4016715" cy="56817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70F21F3-3DB0-4C43-B983-721C370F5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3" y="914403"/>
            <a:ext cx="3768388" cy="56195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26A1FC8-8713-4FDE-8402-547E07604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53" y="914403"/>
            <a:ext cx="3768389" cy="5619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C43FCD6-2157-4E86-A729-1BE726179D5E}"/>
              </a:ext>
            </a:extLst>
          </p:cNvPr>
          <p:cNvSpPr txBox="1"/>
          <p:nvPr/>
        </p:nvSpPr>
        <p:spPr>
          <a:xfrm>
            <a:off x="3138257" y="324036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Международные конкурсы.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814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5710F5E-26C1-4EBA-912B-CFB38B778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695">
            <a:off x="6917123" y="546506"/>
            <a:ext cx="4075590" cy="57649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C2CC30D-0379-4C25-A3B0-A5ED67BD3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3520">
            <a:off x="1086463" y="1155535"/>
            <a:ext cx="3831576" cy="5417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75D7EB-3AEB-460E-BBE8-3C49E73B429E}"/>
              </a:ext>
            </a:extLst>
          </p:cNvPr>
          <p:cNvSpPr txBox="1"/>
          <p:nvPr/>
        </p:nvSpPr>
        <p:spPr>
          <a:xfrm>
            <a:off x="2676618" y="404862"/>
            <a:ext cx="6098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Международные конкурсы</a:t>
            </a:r>
            <a:r>
              <a:rPr lang="ru-RU" b="1" dirty="0">
                <a:solidFill>
                  <a:srgbClr val="C00000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612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605C682-5D6E-4D26-B946-3FC39639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Международные конкурсы. Первые успехи 2022 года 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F7FB7DD-9C1C-43C3-BAAD-914944BC5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35" y="1270000"/>
            <a:ext cx="3624928" cy="54389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FC81117-AC8B-42A5-B56B-4A9D74F28C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3" y="1313225"/>
            <a:ext cx="3624929" cy="543892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7317D607-DE7A-4D30-B995-4A9F0464A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76" y="1300589"/>
            <a:ext cx="3633351" cy="54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72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Ярославль примет участие в Тотальном тесте &amp;quot;Доступная среда&amp;quot;. ">
            <a:extLst>
              <a:ext uri="{FF2B5EF4-FFF2-40B4-BE49-F238E27FC236}">
                <a16:creationId xmlns="" xmlns:a16="http://schemas.microsoft.com/office/drawing/2014/main" id="{22DB556A-04B9-4E43-B1E7-7F19520AD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04" y="1196152"/>
            <a:ext cx="3893926" cy="242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F76A705-1ECD-43FC-B065-6FA024177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" y="1662545"/>
            <a:ext cx="3449353" cy="517549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E235205C-036F-47C1-84C4-EE44705BD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536" y="1077805"/>
            <a:ext cx="10116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Всероссийские сетевые акции. Тестирование .Конкурсы.</a:t>
            </a:r>
            <a:endParaRPr lang="ru-RU" sz="2400" b="1" dirty="0"/>
          </a:p>
        </p:txBody>
      </p: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48542B46-BF5D-4DD0-9728-0ED8D5A1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235">
            <a:off x="7497384" y="3684168"/>
            <a:ext cx="3795839" cy="266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CCA7619-A1CD-4521-8A2B-D88C5310E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56" y="1636265"/>
            <a:ext cx="3658805" cy="517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86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EDBEB016-E888-4BEE-9250-A5264C2F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11826"/>
            <a:ext cx="8300411" cy="427059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Сетевые акции. Конкуры. Тесты.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E45BCA5-451E-418E-9C53-20BDCBE7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B6C928C-28B5-4B0C-8EC7-9FBEE033D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0" y="3975613"/>
            <a:ext cx="3585549" cy="27706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527354-88EB-4991-8FC2-C3969DEA2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72" y="1502710"/>
            <a:ext cx="3919867" cy="2803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BE270B0-327E-40C4-B20A-804AE1B9A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25" y="4305962"/>
            <a:ext cx="3307105" cy="24803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C7EF0C9-79AD-43DD-971F-C33983FB4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96" y="3200400"/>
            <a:ext cx="2363242" cy="3545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C8448B6-6947-4439-A9F5-3BA0CBA25C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9" y="1542080"/>
            <a:ext cx="4423404" cy="24881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133E4FA-F39D-4F4C-BC2A-59EAC351B1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38" y="3295362"/>
            <a:ext cx="2299953" cy="34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68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B41CD31-CBC9-4F41-A3E9-A724AB00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25" y="840419"/>
            <a:ext cx="10762695" cy="567579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               </a:t>
            </a:r>
            <a:r>
              <a:rPr lang="ru-RU" sz="2800" b="1" dirty="0">
                <a:solidFill>
                  <a:srgbClr val="C00000"/>
                </a:solidFill>
              </a:rPr>
              <a:t>Самообразование.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Каждый работник культуры должен совершенствовать своё мастерство.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Работники Краснолесенского Дома культуры не исключение .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Большая часть времени отводится для посещения лекций, семинаров,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мастер-классов, вебинаров и онлайн-курсов, тестирования.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-Повышение квалификации в КГИК по теме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«Технология создания массовых праздников и шоу-программ»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в рамках федерального проекта «Творческие люди» Нацпроекта  «Культура» 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-Обучение в ОГБОУ ДПО «ОМЦ»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рамках проекта «Подготовка и переподготовка кадров в сфере культуры»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онлайн-семинары: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«Импровизация у детей как элемент творчества на уроке и в постановке»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«Новогодняя постановка для детей :от идеи до реализации»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«Обучение детей стилевому многообразию джазового танца»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«Композиция и постановка народного танца» 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«Как создать сценарий мероприятия в онлайн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-вебинар «Кукольный театр как средство и инструмент для языкового и творческого развития детей»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обучение в «Школе клубного работника»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мастер-класс «Игра-как основа хореографического произведения в эстрадном и народном жанре»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-мастер-класс «Театральное искусство»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-тотальный тест «Доступная среда» (участие)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большой этнографический диктант (участие)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34EDECD5-A337-4907-B7DD-9F23B427B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47" y="703241"/>
            <a:ext cx="1511068" cy="1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97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76F8938-BAE4-4975-A4B7-FF1828B2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29" y="650501"/>
            <a:ext cx="7562937" cy="413997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Самообразование 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823B39E-AC2D-4A5E-9A18-1A6A113DA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52" y="3836874"/>
            <a:ext cx="4109439" cy="2905502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AD71AFB-79DA-4CAC-ADA4-66E79F49F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13" y="1064498"/>
            <a:ext cx="3997058" cy="28260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B179CFB-642B-4B40-8584-784B4BF0A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193" y="3998912"/>
            <a:ext cx="3880259" cy="27434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BDD74F3-ADCF-46EA-8FD1-06E1B0CFA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193" y="1162749"/>
            <a:ext cx="3960279" cy="28000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69FB3CD-E3F0-4ED3-B599-B04D95466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9" y="2551615"/>
            <a:ext cx="2870115" cy="4306387"/>
          </a:xfrm>
          <a:prstGeom prst="rect">
            <a:avLst/>
          </a:prstGeom>
        </p:spPr>
      </p:pic>
      <p:pic>
        <p:nvPicPr>
          <p:cNvPr id="29" name="Picture 6" descr="Одна из стратегических задач федерального проекта &amp;quot;Творческие люди&amp;quo...">
            <a:extLst>
              <a:ext uri="{FF2B5EF4-FFF2-40B4-BE49-F238E27FC236}">
                <a16:creationId xmlns="" xmlns:a16="http://schemas.microsoft.com/office/drawing/2014/main" id="{CCBF50CE-E749-48B3-99DA-0B572C8B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2" y="1188081"/>
            <a:ext cx="2991926" cy="13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2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B2BDE3A-7EEB-417E-9E30-E1ECBDF68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21" y="2670767"/>
            <a:ext cx="2711269" cy="4068053"/>
          </a:xfrm>
          <a:prstGeom prst="rect">
            <a:avLst/>
          </a:prstGeom>
        </p:spPr>
      </p:pic>
      <p:pic>
        <p:nvPicPr>
          <p:cNvPr id="7" name="Picture 8" descr="BiZ АНО ДПО «Институт этнокультурного образования — BiZ»">
            <a:extLst>
              <a:ext uri="{FF2B5EF4-FFF2-40B4-BE49-F238E27FC236}">
                <a16:creationId xmlns="" xmlns:a16="http://schemas.microsoft.com/office/drawing/2014/main" id="{5EE25631-F823-42EC-B5D1-DF509D8F5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2" y="1876280"/>
            <a:ext cx="2801414" cy="79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FCF9758-9CFE-4061-BEF4-32DBF4F93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5396" y="2222276"/>
            <a:ext cx="3078618" cy="46192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581E57D-DF40-4CE6-A328-4E0D5CB8E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575" y="1607817"/>
            <a:ext cx="3986610" cy="47531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117B6D1-CAC1-4A42-B78F-BBC493335716}"/>
              </a:ext>
            </a:extLst>
          </p:cNvPr>
          <p:cNvSpPr txBox="1"/>
          <p:nvPr/>
        </p:nvSpPr>
        <p:spPr>
          <a:xfrm>
            <a:off x="616481" y="1017371"/>
            <a:ext cx="6422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Курсы.  Вебинары. </a:t>
            </a:r>
            <a:endParaRPr lang="ru-RU" sz="2400" b="1" dirty="0"/>
          </a:p>
        </p:txBody>
      </p:sp>
      <p:pic>
        <p:nvPicPr>
          <p:cNvPr id="11" name="Объект 6">
            <a:extLst>
              <a:ext uri="{FF2B5EF4-FFF2-40B4-BE49-F238E27FC236}">
                <a16:creationId xmlns="" xmlns:a16="http://schemas.microsoft.com/office/drawing/2014/main" id="{4458CCD4-6329-40D7-BF37-A178C0925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47" y="703241"/>
            <a:ext cx="1511068" cy="1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12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B1BC10-30B6-41B9-A868-35889B80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067976" cy="132080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Оценка работы сотрудников Краснолесенского СДК.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Благодарственные письма </a:t>
            </a:r>
            <a:r>
              <a:rPr lang="ru-RU" sz="1400" b="1" dirty="0" smtClean="0">
                <a:solidFill>
                  <a:srgbClr val="C00000"/>
                </a:solidFill>
              </a:rPr>
              <a:t>Отдела культуры и </a:t>
            </a:r>
            <a:r>
              <a:rPr lang="ru-RU" sz="1400" b="1" dirty="0">
                <a:solidFill>
                  <a:srgbClr val="C00000"/>
                </a:solidFill>
              </a:rPr>
              <a:t>Калининградской областной Думы,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юбилейная медаль «к 75–летию образования Калининградской </a:t>
            </a:r>
            <a:r>
              <a:rPr lang="ru-RU" sz="1400" b="1" dirty="0" smtClean="0">
                <a:solidFill>
                  <a:srgbClr val="C00000"/>
                </a:solidFill>
              </a:rPr>
              <a:t>области»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C73347B-2ABA-418E-B792-CF34355C2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" y="3496002"/>
            <a:ext cx="4025753" cy="30193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1BC9615-3354-403F-8A8C-2B8B53D10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45" y="1309726"/>
            <a:ext cx="3648484" cy="20522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7D35E4E-47C2-4427-BEEB-201478727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24" y="1495352"/>
            <a:ext cx="2434039" cy="36520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6C4AC8D-142B-406E-9D23-CC3D0B846D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33" y="2587349"/>
            <a:ext cx="2776899" cy="39279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35A3A5D-3520-4AA2-9613-DA8B8940B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90" y="1701291"/>
            <a:ext cx="2618843" cy="39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3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овардо И.П.">
            <a:extLst>
              <a:ext uri="{FF2B5EF4-FFF2-40B4-BE49-F238E27FC236}">
                <a16:creationId xmlns="" xmlns:a16="http://schemas.microsoft.com/office/drawing/2014/main" id="{ECCE7997-19A5-426E-BF36-25C995110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659" y="929937"/>
            <a:ext cx="3183570" cy="477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убовцева И.В.">
            <a:extLst>
              <a:ext uri="{FF2B5EF4-FFF2-40B4-BE49-F238E27FC236}">
                <a16:creationId xmlns="" xmlns:a16="http://schemas.microsoft.com/office/drawing/2014/main" id="{C62D3DEF-4D5A-422C-BC22-1672ECC3C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502" y="982092"/>
            <a:ext cx="3183570" cy="477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FB28225-2B0C-49CD-AD10-7787BE68F21E}"/>
              </a:ext>
            </a:extLst>
          </p:cNvPr>
          <p:cNvSpPr txBox="1"/>
          <p:nvPr/>
        </p:nvSpPr>
        <p:spPr>
          <a:xfrm>
            <a:off x="-189428" y="5691180"/>
            <a:ext cx="60368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12529"/>
                </a:solidFill>
                <a:latin typeface="-apple-system"/>
              </a:rPr>
              <a:t>Ковардо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-apple-system"/>
              </a:rPr>
              <a:t>Ирина Петровна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-apple-system"/>
              </a:rPr>
              <a:t>Заведующая Краснолесенского СДК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9C8B763-1C32-4947-9482-A7B266226369}"/>
              </a:ext>
            </a:extLst>
          </p:cNvPr>
          <p:cNvSpPr txBox="1"/>
          <p:nvPr/>
        </p:nvSpPr>
        <p:spPr>
          <a:xfrm>
            <a:off x="5063232" y="5767434"/>
            <a:ext cx="6098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12529"/>
                </a:solidFill>
                <a:latin typeface="-apple-system"/>
              </a:rPr>
              <a:t>Дубовцева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-apple-system"/>
              </a:rPr>
              <a:t>Ирина Владимировна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-apple-system"/>
              </a:rPr>
              <a:t>Художественный руководитель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DA35F0-BA36-4DB2-900E-234C6BB3326A}"/>
              </a:ext>
            </a:extLst>
          </p:cNvPr>
          <p:cNvSpPr txBox="1"/>
          <p:nvPr/>
        </p:nvSpPr>
        <p:spPr>
          <a:xfrm>
            <a:off x="2294878" y="373188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Краснолесенского СДК</a:t>
            </a:r>
          </a:p>
        </p:txBody>
      </p:sp>
      <p:pic>
        <p:nvPicPr>
          <p:cNvPr id="11" name="Объект 6">
            <a:extLst>
              <a:ext uri="{FF2B5EF4-FFF2-40B4-BE49-F238E27FC236}">
                <a16:creationId xmlns="" xmlns:a16="http://schemas.microsoft.com/office/drawing/2014/main" id="{7C21F701-B401-4EE2-903D-E1B5E64CD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47" y="703241"/>
            <a:ext cx="1511068" cy="1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8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E0732A-477F-4054-866F-4F42B4C74B03}"/>
              </a:ext>
            </a:extLst>
          </p:cNvPr>
          <p:cNvSpPr txBox="1"/>
          <p:nvPr/>
        </p:nvSpPr>
        <p:spPr>
          <a:xfrm>
            <a:off x="1450428" y="858794"/>
            <a:ext cx="7977895" cy="599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и умело выстраиваются связи с партнёрами, общественными организациями для привлечения их ресурсов (организационных, материальных, человеческих) на расширение и улучшение своих возможностей 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и партнёрские отношения: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Виштынецким эколого-историческим музеем ,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АНО «Культурно-деловой центр российских немцев в г. Калининграде»,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АНО ПРОФко (г.Калининград),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Немецко-русским Союзом "Антропос"(Юрген Ляйсте) ,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Домами культуры района,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детским садом и библиотекой п. Краснолесье.,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Православным Храмом св. муч. Адриана и Наталии в п. Краснолесье .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Совместными усилиями проводятся  праздники, фестивали, экскурсии, встречи с писателями Калининграда и других городов России, концерты, с привлечением артистов из г. Калининграда, осуществляются проекты по укреплению материально-технической базы.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6">
            <a:extLst>
              <a:ext uri="{FF2B5EF4-FFF2-40B4-BE49-F238E27FC236}">
                <a16:creationId xmlns="" xmlns:a16="http://schemas.microsoft.com/office/drawing/2014/main" id="{C05C90F7-2BE1-42F8-AD68-5C666895A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47" y="703241"/>
            <a:ext cx="1511068" cy="1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2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6235043-F8D3-41EA-8A67-BE372E0F04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682">
            <a:off x="788542" y="2169178"/>
            <a:ext cx="3158084" cy="47384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0006A39-ABAF-4643-91BE-AAF121CDC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72">
            <a:off x="2664791" y="1690227"/>
            <a:ext cx="3003282" cy="45061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A722872-A5E2-46B8-8AC2-2681BAAA9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570">
            <a:off x="5239042" y="1905329"/>
            <a:ext cx="2947618" cy="44226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8CD01F6-AAA7-4835-A9E3-6925F7992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628">
            <a:off x="8016869" y="1973584"/>
            <a:ext cx="3151941" cy="472924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178B22A1-8D63-49F6-84E8-F0152867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69" y="722301"/>
            <a:ext cx="8596668" cy="13208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Сотрудничество .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КРОУ «Вищтынецкий эколого-исторический музей».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3AFB5CD7-4972-42BC-957C-CB5856C6F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97" y="649016"/>
            <a:ext cx="1511068" cy="1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3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871372-3AA7-4436-811C-8A674871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Участвуем в проекте Виштынецкого музея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«Лесная деревня .Соседи»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12A7365-2DEE-4A38-A29E-FD25B4724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02" y="1224834"/>
            <a:ext cx="4040725" cy="3030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1CCF72F-2E29-4B1A-855B-311B1F7F9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904" y="1292772"/>
            <a:ext cx="2026634" cy="27021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FB2A86C-EB03-4D34-B918-DDE53E4B0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5" y="1624613"/>
            <a:ext cx="3160451" cy="23703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1CC7045-451C-4A8D-90D7-4E6111423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16" y="4152781"/>
            <a:ext cx="3334384" cy="25007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4FDB64C-EABE-48C5-8995-356CF6629B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" y="4360815"/>
            <a:ext cx="3328696" cy="22156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9735334-5361-4E43-9C5C-279AB17D0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27" y="4360815"/>
            <a:ext cx="3732519" cy="25007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8A33AAD-CDF7-44B6-8186-ADB2C69FC6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57" y="1590454"/>
            <a:ext cx="1127726" cy="11277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ED04C1E-6304-409C-BB31-E92D8E037D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01" y="3025055"/>
            <a:ext cx="1127726" cy="11277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904A332-6590-45B7-8410-CACAAAE236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99" y="678474"/>
            <a:ext cx="1228596" cy="1228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5B20E1C-0111-489B-88DD-BA36C5E63A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19" y="4459656"/>
            <a:ext cx="1153510" cy="115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2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4F195B-919F-4B53-A55F-E0CC2842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60" y="801508"/>
            <a:ext cx="8341846" cy="61055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Организуем экскурсии для детей.</a:t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C00000"/>
                </a:solidFill>
              </a:rPr>
              <a:t>«Виштынецкие сокровища гномов» обучающее занятие в «Виштынецком музее»</a:t>
            </a:r>
            <a:br>
              <a:rPr lang="ru-RU" sz="1800" b="1" dirty="0">
                <a:solidFill>
                  <a:srgbClr val="C00000"/>
                </a:solidFill>
              </a:rPr>
            </a:b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284FA98-5FAE-4CFF-95FE-4E369EF43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022" y="4120309"/>
            <a:ext cx="4469265" cy="25139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5F96161-112B-4C49-80AD-D60D6EF48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2024" y="1635790"/>
            <a:ext cx="4019175" cy="22607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68DC495-5266-43C3-A39C-E6E122128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280" y="3129360"/>
            <a:ext cx="4390697" cy="29271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571BA2B-BCB5-4F17-9778-A9548824F7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36" y="2446149"/>
            <a:ext cx="2874527" cy="43130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8102C41-50EF-446D-977E-4BBD7BD75B97}"/>
              </a:ext>
            </a:extLst>
          </p:cNvPr>
          <p:cNvSpPr txBox="1"/>
          <p:nvPr/>
        </p:nvSpPr>
        <p:spPr>
          <a:xfrm>
            <a:off x="6586053" y="1744878"/>
            <a:ext cx="5383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Приняли участие в проекте «Легенды о камне» ,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став лауреатами 2 степени.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07897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8A6A8AC-C599-4FAC-AE22-C1C59DEC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82" y="823999"/>
            <a:ext cx="10980835" cy="484866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Организация совместными усилиями  выступлений Калининградских артистов, писателей, представление проектов и тематических презентаций В ДК.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FF0F96B-1787-4DED-83AF-227AEE20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892CA49-46DB-48FF-B659-965088612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64" y="1420985"/>
            <a:ext cx="4176763" cy="27245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7E0D836-E9EB-4A22-BF3B-6E4C9C793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49006" y="4145504"/>
            <a:ext cx="4679200" cy="26320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3657937-6043-4784-965E-DCBF4E9E4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6735" y="3057786"/>
            <a:ext cx="4730121" cy="26606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62C8985-0479-4CCE-9E64-CF3073E3D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2504" y="3151197"/>
            <a:ext cx="4397992" cy="24738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5C3484-5857-464A-8C1B-4EFD4F6D9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39" y="5621668"/>
            <a:ext cx="1131525" cy="1131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FAFA5E-1129-43C2-9E1B-83D9E52D75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36" y="5660790"/>
            <a:ext cx="1092403" cy="109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8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BE99B8-FBB9-465A-BFE1-0D41098EE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3" y="1327221"/>
            <a:ext cx="3599688" cy="54010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7026D0B-81E6-4B9B-89D0-544CEA37C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05" y="1327221"/>
            <a:ext cx="3599688" cy="54010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AF1FC57-22AA-457F-AD6D-027696AEA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17" y="1270000"/>
            <a:ext cx="3599688" cy="5401056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2ADCF6EC-BA4E-4226-A4AD-2C15C06C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Сотрудничество . АНО «КДЦ РН в г. Калининграде»</a:t>
            </a:r>
          </a:p>
        </p:txBody>
      </p:sp>
    </p:spTree>
    <p:extLst>
      <p:ext uri="{BB962C8B-B14F-4D97-AF65-F5344CB8AC3E}">
        <p14:creationId xmlns:p14="http://schemas.microsoft.com/office/powerpoint/2010/main" val="229688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C1ADECC-919D-4F85-9C0E-49FA7BC85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8494" y="4101486"/>
            <a:ext cx="4636116" cy="26078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F2B5D76-4AE7-4108-BFAB-4CB40AEAA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7623" y="3200075"/>
            <a:ext cx="5340718" cy="3004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AB789CD-87C6-4254-AC79-6DE0AF68ABCE}"/>
              </a:ext>
            </a:extLst>
          </p:cNvPr>
          <p:cNvSpPr txBox="1"/>
          <p:nvPr/>
        </p:nvSpPr>
        <p:spPr>
          <a:xfrm>
            <a:off x="825624" y="891751"/>
            <a:ext cx="41014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Творческий коллектив «Дружба» принял участие в Фестивале "Культура российских немцев как часть культуры русского народа«-2021г. . Фестиваль  направлен на укрепление сотрудничества между представителями различных этносов, проживающих в регионе.</a:t>
            </a:r>
            <a:endParaRPr lang="ru-RU" dirty="0"/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89DC2AD2-72DD-4E7A-8F3F-FBC544BC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02" y="92106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8959C5C-3394-4101-A586-12447D1607BF}"/>
              </a:ext>
            </a:extLst>
          </p:cNvPr>
          <p:cNvSpPr txBox="1"/>
          <p:nvPr/>
        </p:nvSpPr>
        <p:spPr>
          <a:xfrm>
            <a:off x="162944" y="476720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Сотрудничество . АНО «КДЦ РН в г. Калининграде»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CDEFBAB-AE77-4EDC-BEF7-71B15F209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7975" y="1840191"/>
            <a:ext cx="1143976" cy="11439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043B98-10F5-4167-9D92-9B87920C63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18" y="5405394"/>
            <a:ext cx="1143976" cy="114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62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F905BBE-3FFF-497C-8F26-8B2C27FEB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468819" y="773375"/>
            <a:ext cx="4450936" cy="250365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A3D615C0-B80D-4C6C-9566-7E03F7DF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9" y="1410073"/>
            <a:ext cx="4727358" cy="31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449A2C-4F3C-4DE0-B04A-83DA1B233C85}"/>
              </a:ext>
            </a:extLst>
          </p:cNvPr>
          <p:cNvSpPr txBox="1"/>
          <p:nvPr/>
        </p:nvSpPr>
        <p:spPr>
          <a:xfrm>
            <a:off x="236870" y="773375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Сотрудничество . АНО «КДЦ РН в г. Калининграде»</a:t>
            </a: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E434885-36C9-444B-9E9E-5593E9EB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220" y="3345412"/>
            <a:ext cx="5064182" cy="1194487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 поддержке АНО «КДЦ РН» при Доме культуры работает кружок ДПИ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«Стильные штучки»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Представили выставку работ фестивале в Калининграде.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90DD1D5-695C-4F64-B3B5-4D4CDA2732A4}"/>
              </a:ext>
            </a:extLst>
          </p:cNvPr>
          <p:cNvSpPr txBox="1"/>
          <p:nvPr/>
        </p:nvSpPr>
        <p:spPr>
          <a:xfrm>
            <a:off x="380608" y="4710826"/>
            <a:ext cx="47273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Стали участниками мастер-класса 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«Рукоделие российских немцев »</a:t>
            </a:r>
          </a:p>
          <a:p>
            <a:r>
              <a:rPr lang="en-US" sz="1400" dirty="0">
                <a:hlinkClick r:id="rId4"/>
              </a:rPr>
              <a:t>https://ok.ru/profile/214501579234/statuses/153887933166562</a:t>
            </a:r>
            <a:r>
              <a:rPr lang="ru-RU" sz="1400" dirty="0"/>
              <a:t>   Обучающий семинар в КДЦ РН </a:t>
            </a:r>
          </a:p>
          <a:p>
            <a:r>
              <a:rPr lang="ru-RU" sz="1400" dirty="0"/>
              <a:t>«Этнокультурный компонент в работе ЦВ РН»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863011C-F632-4761-8F6F-427881933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37" y="4304591"/>
            <a:ext cx="3703685" cy="2469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B622DB6-BDB1-4FDD-8774-1DDF4258A67F}"/>
              </a:ext>
            </a:extLst>
          </p:cNvPr>
          <p:cNvSpPr txBox="1"/>
          <p:nvPr/>
        </p:nvSpPr>
        <p:spPr>
          <a:xfrm>
            <a:off x="8790820" y="5860110"/>
            <a:ext cx="3143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Обучающий семинар в КДЦ РН </a:t>
            </a:r>
          </a:p>
          <a:p>
            <a:r>
              <a:rPr lang="ru-RU" sz="1400" dirty="0"/>
              <a:t>«Этнокультурный компонент в работе ЦВ РН»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3C30A7D-5EC3-4BA2-B36C-FFC0AB5B9A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11" y="4770496"/>
            <a:ext cx="1050209" cy="10502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E8661E-0FDB-4E05-98A4-47A8DCD612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755" y="773375"/>
            <a:ext cx="1094364" cy="10943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BA70397-F15B-4211-A3C6-2A0F771690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59" y="2843529"/>
            <a:ext cx="1003765" cy="100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51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FE9EF84-3A37-4407-9320-DE8D26D29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5298" y="4246669"/>
            <a:ext cx="4608121" cy="25920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06AED71-5C67-4937-B827-AC63B7104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7148" y="1911860"/>
            <a:ext cx="5777308" cy="32497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6AB90C3-35A8-418F-B6C3-5D1E68F93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44" y="1016316"/>
            <a:ext cx="4087486" cy="272422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9D3DA2A8-06C0-4BAE-9496-F72310B1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59" y="3941864"/>
            <a:ext cx="3743325" cy="28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9809D6CE-794D-47E9-A24C-2BCA7276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91" y="226818"/>
            <a:ext cx="8617054" cy="1264575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ДПИ.Кружок  «Стильные штучки» работает при поддержке АНО «КДЦ РН».(выделяются средства на приобретение расходного  материалов для творчества 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52FFBA0-9E4D-41F1-89EF-B42CCA224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8" y="979314"/>
            <a:ext cx="3950067" cy="29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31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41789-3A49-4A05-96F7-74F92B68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04800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Ежегодная летняя лингвистическая площадка «Колесо истории» при</a:t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C00000"/>
                </a:solidFill>
              </a:rPr>
              <a:t>поддержке КДЦ РН .(Калининград) (около 55 000 р.)</a:t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Это интересные творческие и познавательные занятия, мастер-классы, экскурсии, походы, развлечения, изучение немецкого языка в игровой форме, питание.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Посещение открыто для детей из семей РН и активных участников художественной самодеятельности ДК.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6D215DE-F236-4848-8F22-41E35A0E7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787">
            <a:off x="319221" y="2767509"/>
            <a:ext cx="4188630" cy="31414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012CD9D-3EFB-43E2-B1F6-BE40CC529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333">
            <a:off x="8166911" y="3310021"/>
            <a:ext cx="3684948" cy="2763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DF1105-BAE1-4EDF-BCBD-2B8945205E40}"/>
              </a:ext>
            </a:extLst>
          </p:cNvPr>
          <p:cNvSpPr txBox="1"/>
          <p:nvPr/>
        </p:nvSpPr>
        <p:spPr>
          <a:xfrm rot="20578581">
            <a:off x="144524" y="2672057"/>
            <a:ext cx="659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Экскурсия «Смотровая площадка»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C167D35-9894-49E4-8E87-038CAA7743C1}"/>
              </a:ext>
            </a:extLst>
          </p:cNvPr>
          <p:cNvSpPr txBox="1"/>
          <p:nvPr/>
        </p:nvSpPr>
        <p:spPr>
          <a:xfrm rot="1234124">
            <a:off x="9076008" y="2202242"/>
            <a:ext cx="29607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 Мастер-класс «Шоколад Бригадейро» от шоколадной лавки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«Роминтен"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473C4B0-ABEA-4017-BA51-DCC51F4A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37" y="2032089"/>
            <a:ext cx="4481459" cy="2986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08D2E09-3614-4F95-9C7D-E5D6DCCCB7BF}"/>
              </a:ext>
            </a:extLst>
          </p:cNvPr>
          <p:cNvSpPr txBox="1"/>
          <p:nvPr/>
        </p:nvSpPr>
        <p:spPr>
          <a:xfrm>
            <a:off x="4895846" y="4953271"/>
            <a:ext cx="6543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Мастер-класс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«Пасхальная подвеска» .</a:t>
            </a:r>
          </a:p>
        </p:txBody>
      </p:sp>
      <p:pic>
        <p:nvPicPr>
          <p:cNvPr id="10" name="Объект 6">
            <a:extLst>
              <a:ext uri="{FF2B5EF4-FFF2-40B4-BE49-F238E27FC236}">
                <a16:creationId xmlns="" xmlns:a16="http://schemas.microsoft.com/office/drawing/2014/main" id="{BBE7D959-B9DD-47CB-B56C-925478340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530" y="609600"/>
            <a:ext cx="1511068" cy="17103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4C7BE13-641E-4BA7-AA4F-958A4E1E1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26" y="5615781"/>
            <a:ext cx="1111726" cy="11117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0A78C4B-4769-433F-8ACB-5F1C13C36D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33" y="5646089"/>
            <a:ext cx="1111726" cy="11117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77EED24-CD4B-4925-91A2-2F2E5C352B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34" y="5646089"/>
            <a:ext cx="1097612" cy="10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6BEA5D-77F0-435A-BD81-1FC6E342D79D}"/>
              </a:ext>
            </a:extLst>
          </p:cNvPr>
          <p:cNvSpPr txBox="1"/>
          <p:nvPr/>
        </p:nvSpPr>
        <p:spPr>
          <a:xfrm>
            <a:off x="670033" y="683580"/>
            <a:ext cx="10845399" cy="598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Краснолесенский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обслуживает население посёлков: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Краснолесье, Дмитриевка, Токаревка, Сосновка.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обслуживаемой территории проживает около 350 человек .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дошкольники-20 человек 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– 30 человек (школы в посёлке нет ,дети обучаются в 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г.Гусев и  п. Гаврилово  Озерского района.)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Молодёжь-20 человек .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Работающее население –130 человек 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Пожилые жители (пенсионеры) -150 человек 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удаленности п. Краснолесье от районного центра(37 км) и областного центра (150км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Дом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является основным центром общения и организатором  досуга для всех возрастных категорий. 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являются активными участниками  культурной жизни . 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всём, что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делаем, можно узнать на страницах  соцсетей нашего Дома культуры. </a:t>
            </a: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https://ok.ru/profile/214501579234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Ирина Ковардо (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vk.com)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https://dk-nesterov.ru/krasnolesye.php</a:t>
            </a:r>
            <a:endParaRPr lang="ru-RU" alt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38138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ДК Краснолесье Ирина Ковардо (Подрез)  в Одноклассниках</a:t>
            </a:r>
          </a:p>
        </p:txBody>
      </p:sp>
      <p:pic>
        <p:nvPicPr>
          <p:cNvPr id="5" name="Объект 6">
            <a:extLst>
              <a:ext uri="{FF2B5EF4-FFF2-40B4-BE49-F238E27FC236}">
                <a16:creationId xmlns="" xmlns:a16="http://schemas.microsoft.com/office/drawing/2014/main" id="{E2CE7BB5-3939-410F-B58F-16932172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06" y="516811"/>
            <a:ext cx="1511068" cy="17103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A57B019-D37D-4A80-8517-161D67FF7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96" y="5431221"/>
            <a:ext cx="1165488" cy="116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32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02EAF-1C93-49D6-BEA8-FE0FF9CE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4806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Организация праздников в Центре встреч российских немцев .</a:t>
            </a:r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1600" b="1" dirty="0">
                <a:solidFill>
                  <a:srgbClr val="C00000"/>
                </a:solidFill>
              </a:rPr>
              <a:t>Материальная поддержка АНО « КДЦ РН» около 60 000 в год 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246706-2415-486D-8B19-A3E9F7BD7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7788" y="1801251"/>
            <a:ext cx="4037445" cy="30280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AE4741-E42E-4BE6-ADB2-46193B521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105" y="1224406"/>
            <a:ext cx="4405364" cy="28041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DF7B38F-F86F-4F44-BDAA-866048816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77941" y="1108907"/>
            <a:ext cx="4784434" cy="28604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601186E-B70F-4023-8C3B-1D494BD33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77023" y="4097268"/>
            <a:ext cx="4397321" cy="24734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91319CF-B2C9-469B-9281-BEECF69F3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0" y="4097268"/>
            <a:ext cx="4044274" cy="26666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2BC72F6-EAF5-425E-A8F6-8157AA608E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6" y="5404657"/>
            <a:ext cx="1294046" cy="12940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3C30E4D-2CFA-4319-B1DC-0D65112BA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49" y="5404657"/>
            <a:ext cx="1294046" cy="12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43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FB694B-B86B-4CDE-B396-A0D7F7A4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10" y="771727"/>
            <a:ext cx="9048680" cy="60664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Проект  «Немецкий стилизованный костюм»-приобретение костюмов и танцевальной обуви  для танцевального коллектива «Дружба» ( 34 000 р.)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395B45F-8FE7-49BE-A5B2-82678101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50D2DF6-7094-43CD-AD40-0C98E55B8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10" y="1444055"/>
            <a:ext cx="8220989" cy="5413945"/>
          </a:xfrm>
          <a:prstGeom prst="rect">
            <a:avLst/>
          </a:prstGeom>
        </p:spPr>
      </p:pic>
      <p:pic>
        <p:nvPicPr>
          <p:cNvPr id="6" name="Объект 6">
            <a:extLst>
              <a:ext uri="{FF2B5EF4-FFF2-40B4-BE49-F238E27FC236}">
                <a16:creationId xmlns="" xmlns:a16="http://schemas.microsoft.com/office/drawing/2014/main" id="{E528FF77-509D-41A5-A859-16A2D1986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393" y="1075047"/>
            <a:ext cx="1511068" cy="1710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B0F64D-427C-4110-AB44-BB1E21A0E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9454" y="5411926"/>
            <a:ext cx="1258871" cy="12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88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FF48C6-5E88-498C-9E3B-ACB702A2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78970"/>
            <a:ext cx="11292993" cy="132080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проектов был реализован при поддержке АНО «ПРОФко». Не исключение 2019 год.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Приобрели костюмы для младшего танцевального коллектива «Росток»,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танцевальную обувь ,театральные атрибуты</a:t>
            </a:r>
            <a:r>
              <a:rPr lang="ru-RU" sz="1800" b="1" dirty="0">
                <a:solidFill>
                  <a:srgbClr val="C00000"/>
                </a:solidFill>
              </a:rPr>
              <a:t>.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1CB86E5A-0703-44BF-808F-B48D2C3F2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420156"/>
              </p:ext>
            </p:extLst>
          </p:nvPr>
        </p:nvGraphicFramePr>
        <p:xfrm>
          <a:off x="1175021" y="2096742"/>
          <a:ext cx="7574841" cy="43277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00533">
                  <a:extLst>
                    <a:ext uri="{9D8B030D-6E8A-4147-A177-3AD203B41FA5}">
                      <a16:colId xmlns="" xmlns:a16="http://schemas.microsoft.com/office/drawing/2014/main" val="1283395004"/>
                    </a:ext>
                  </a:extLst>
                </a:gridCol>
                <a:gridCol w="4932061">
                  <a:extLst>
                    <a:ext uri="{9D8B030D-6E8A-4147-A177-3AD203B41FA5}">
                      <a16:colId xmlns="" xmlns:a16="http://schemas.microsoft.com/office/drawing/2014/main" val="3941169215"/>
                    </a:ext>
                  </a:extLst>
                </a:gridCol>
                <a:gridCol w="1942247">
                  <a:extLst>
                    <a:ext uri="{9D8B030D-6E8A-4147-A177-3AD203B41FA5}">
                      <a16:colId xmlns="" xmlns:a16="http://schemas.microsoft.com/office/drawing/2014/main" val="1701399579"/>
                    </a:ext>
                  </a:extLst>
                </a:gridCol>
              </a:tblGrid>
              <a:tr h="4978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№/п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Стоимость, руб.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16302114"/>
                  </a:ext>
                </a:extLst>
              </a:tr>
              <a:tr h="446542">
                <a:tc>
                  <a:txBody>
                    <a:bodyPr/>
                    <a:lstStyle/>
                    <a:p>
                      <a:pPr algn="ctr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1.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Костюм русский народный девичий, 6 шт.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12 600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77573278"/>
                  </a:ext>
                </a:extLst>
              </a:tr>
              <a:tr h="446542">
                <a:tc>
                  <a:txBody>
                    <a:bodyPr/>
                    <a:lstStyle/>
                    <a:p>
                      <a:pPr algn="ctr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2.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Рубашка мужская, косоворотка, 2 шт.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4 400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87808954"/>
                  </a:ext>
                </a:extLst>
              </a:tr>
              <a:tr h="446542">
                <a:tc>
                  <a:txBody>
                    <a:bodyPr/>
                    <a:lstStyle/>
                    <a:p>
                      <a:pPr algn="ctr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3.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Сарафан славянский, 6 шт.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12 000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0095975"/>
                  </a:ext>
                </a:extLst>
              </a:tr>
              <a:tr h="704046">
                <a:tc>
                  <a:txBody>
                    <a:bodyPr/>
                    <a:lstStyle/>
                    <a:p>
                      <a:pPr algn="ctr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4.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Кокошник русский, 6 шт.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3 000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67804059"/>
                  </a:ext>
                </a:extLst>
              </a:tr>
              <a:tr h="893086">
                <a:tc>
                  <a:txBody>
                    <a:bodyPr/>
                    <a:lstStyle/>
                    <a:p>
                      <a:pPr algn="ctr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5.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Костюмы и маски театральные .(Огненная ведьма, Пьеро, Маски индейце)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12 000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38063841"/>
                  </a:ext>
                </a:extLst>
              </a:tr>
              <a:tr h="446542">
                <a:tc>
                  <a:txBody>
                    <a:bodyPr/>
                    <a:lstStyle/>
                    <a:p>
                      <a:pPr algn="ctr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6.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Обувь танцевальная, 4 пары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6 000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00979778"/>
                  </a:ext>
                </a:extLst>
              </a:tr>
              <a:tr h="446542">
                <a:tc gridSpan="2">
                  <a:txBody>
                    <a:bodyPr/>
                    <a:lstStyle/>
                    <a:p>
                      <a:pPr algn="just">
                        <a:tabLst>
                          <a:tab pos="111125" algn="l"/>
                          <a:tab pos="208280" algn="l"/>
                          <a:tab pos="579755" algn="l"/>
                        </a:tabLst>
                      </a:pPr>
                      <a:r>
                        <a:rPr lang="ru-RU" sz="1200" dirty="0">
                          <a:effectLst/>
                        </a:rPr>
                        <a:t> ИТОГО: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50 000,00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41987198"/>
                  </a:ext>
                </a:extLst>
              </a:tr>
            </a:tbl>
          </a:graphicData>
        </a:graphic>
      </p:graphicFrame>
      <p:pic>
        <p:nvPicPr>
          <p:cNvPr id="5" name="Объект 6">
            <a:extLst>
              <a:ext uri="{FF2B5EF4-FFF2-40B4-BE49-F238E27FC236}">
                <a16:creationId xmlns="" xmlns:a16="http://schemas.microsoft.com/office/drawing/2014/main" id="{0FAC30CF-27DF-44A4-998E-37BC6FA30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445" y="1241577"/>
            <a:ext cx="1511068" cy="1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41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7CD688-1F06-47F7-A527-0CBDF426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79" y="901262"/>
            <a:ext cx="11275676" cy="13208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Множество праздников и тематических встреч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 организуем для ребят детского сада 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11A42AD-5B01-4C4E-8F66-BC6A44A37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0" y="4346300"/>
            <a:ext cx="3003441" cy="2252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4AF4583-D179-4A68-B944-C70F6BF50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0" y="1930400"/>
            <a:ext cx="3141955" cy="23564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FBF23DE-8640-42C0-BF89-14A29606A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82" y="1966206"/>
            <a:ext cx="3273020" cy="43640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25E25F7-110E-4A99-9AA3-60EE5E8BF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39" y="4190337"/>
            <a:ext cx="4536127" cy="26046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1880CEE-27B4-4332-B168-43548C81A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06" y="1057523"/>
            <a:ext cx="4018060" cy="30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21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18A5FF-C80B-481A-8B55-09DE878E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995921" cy="132080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Налажен контакт со служителем православного храма св. муч. Адриана и Наталии иереем Олегом Демьяненко и матушкой Людмилой. С их участием проходят интересные мероприятия ,беседы.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Ребята выезжали на Сретенские балы в г. Советск и г. Калининград, где выглядели достойно .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Поездку в Калининград организовывали совместно с кадетским корпусом г. Гусева . </a:t>
            </a:r>
            <a:br>
              <a:rPr lang="ru-RU" sz="1400" b="1" dirty="0">
                <a:solidFill>
                  <a:srgbClr val="C00000"/>
                </a:solidFill>
              </a:rPr>
            </a:b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AD66D3-849B-4800-B4AE-9A412B4F6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6" y="3758258"/>
            <a:ext cx="3824452" cy="28683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C193435-B95A-47BB-BED2-8A8E9DA0B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52" y="3863046"/>
            <a:ext cx="3824453" cy="2868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B417AC7-B2D8-4C69-B412-20C2E71C9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59" y="1517475"/>
            <a:ext cx="4427484" cy="3210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B9193A-0A6B-40FA-9158-68020636314A}"/>
              </a:ext>
            </a:extLst>
          </p:cNvPr>
          <p:cNvSpPr txBox="1"/>
          <p:nvPr/>
        </p:nvSpPr>
        <p:spPr>
          <a:xfrm>
            <a:off x="1045116" y="6546720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г. Советск 2019 г.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F6653C8-BDD5-4384-906E-A0D4742562B8}"/>
              </a:ext>
            </a:extLst>
          </p:cNvPr>
          <p:cNvSpPr txBox="1"/>
          <p:nvPr/>
        </p:nvSpPr>
        <p:spPr>
          <a:xfrm>
            <a:off x="4511413" y="4727729"/>
            <a:ext cx="2804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г. Калининград 2020 г.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D64348F-8258-4DFF-B7BC-2B5DF176D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34" y="1560784"/>
            <a:ext cx="3889274" cy="28683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0624B3A-BCD6-42F6-98C5-B7764B1BA4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8" y="5097061"/>
            <a:ext cx="2837944" cy="17609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4E2938C-CE48-4AA7-9C43-1E8C43545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76" y="1571010"/>
            <a:ext cx="3664171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15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C4DED1-CACA-4BD2-9F62-4AC3B69A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Традиционные праздники. Наша Масленица.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F252395-89EA-44FF-80FC-F6F852CE6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984" y="1873160"/>
            <a:ext cx="3755844" cy="24295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D1C9B53-22B6-4190-A4DB-AD3887C62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4361" y="3988447"/>
            <a:ext cx="3826071" cy="28695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8A6B4F63-25FA-435C-88B2-257E39ABE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3" y="3983205"/>
            <a:ext cx="4305884" cy="278127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41561D4C-4650-40A0-A02A-70259E401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70" y="1107891"/>
            <a:ext cx="3731063" cy="279829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5358DC56-5C35-4ED3-9661-471B3E33B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64" y="1270000"/>
            <a:ext cx="3533467" cy="265010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6929410D-63DA-4AA9-9EA7-A2A0B8208A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" y="4757821"/>
            <a:ext cx="2445851" cy="18343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9778CA5-B78E-44BE-9857-D10F2EAD8C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728" y="763631"/>
            <a:ext cx="1166769" cy="11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6CB592-968D-4332-8274-D3ED22CE8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Новогодние театрализованные представления для детей 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26C7DBD-002D-44AD-A284-4B180CB36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68776" y="1085419"/>
            <a:ext cx="4166367" cy="2591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9F1B39-E8E8-40D2-A3D6-81BC2148A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805293" y="4234446"/>
            <a:ext cx="4274208" cy="24042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647C10B-1B5B-48BB-A84E-0CA854614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9" y="4154214"/>
            <a:ext cx="3536231" cy="26521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1E918BC-20CB-4CD9-9D62-1AEA988DD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48730" y="1044681"/>
            <a:ext cx="4019437" cy="23843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6D42EA60-8048-4DC3-B81D-682EA11902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9" y="1085419"/>
            <a:ext cx="3404736" cy="25535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880CBBB-721B-4AD9-AE92-829B96B78225}"/>
              </a:ext>
            </a:extLst>
          </p:cNvPr>
          <p:cNvSpPr txBox="1"/>
          <p:nvPr/>
        </p:nvSpPr>
        <p:spPr>
          <a:xfrm>
            <a:off x="1513490" y="3677387"/>
            <a:ext cx="10521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2019                                                 2020                                                     2021 </a:t>
            </a: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31B39B15-5163-4C70-AB90-539ED7C1D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53" y="4046719"/>
            <a:ext cx="3679557" cy="275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01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B1C43-366C-4472-886D-73101580A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21" y="204013"/>
            <a:ext cx="10902438" cy="971136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«Мы против террора». Регулярно проходят тематические беседы, </a:t>
            </a:r>
            <a:r>
              <a:rPr lang="ru-RU" sz="1800" b="1" dirty="0" smtClean="0">
                <a:solidFill>
                  <a:srgbClr val="C00000"/>
                </a:solidFill>
              </a:rPr>
              <a:t/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видео-презентации</a:t>
            </a:r>
            <a:r>
              <a:rPr lang="ru-RU" sz="1800" b="1" dirty="0">
                <a:solidFill>
                  <a:srgbClr val="C00000"/>
                </a:solidFill>
              </a:rPr>
              <a:t>, акции и кино-показы, изготовление и </a:t>
            </a:r>
            <a:r>
              <a:rPr lang="ru-RU" sz="1800" b="1" dirty="0" smtClean="0">
                <a:solidFill>
                  <a:srgbClr val="C00000"/>
                </a:solidFill>
              </a:rPr>
              <a:t/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распространение   буклетов</a:t>
            </a:r>
            <a:r>
              <a:rPr lang="ru-RU" sz="1800" b="1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9A7E51-5DFE-4508-8B46-E3C12942C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7" y="1175149"/>
            <a:ext cx="3972910" cy="28086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D550DE8-DF2D-4768-A635-10DA833CA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6" y="4069940"/>
            <a:ext cx="3943755" cy="27880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E77D9C-E664-494D-A776-E7DBF5DFD9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13" y="4355089"/>
            <a:ext cx="3623733" cy="25029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E333CA8-8B4E-40FC-97E4-7FA48C3E28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12" y="1175149"/>
            <a:ext cx="3939639" cy="26256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9E9D40C-935B-4926-BB68-A043433C93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41332" y="4069939"/>
            <a:ext cx="4295244" cy="2788059"/>
          </a:xfrm>
          <a:prstGeom prst="rect">
            <a:avLst/>
          </a:prstGeom>
        </p:spPr>
      </p:pic>
      <p:pic>
        <p:nvPicPr>
          <p:cNvPr id="1026" name="Picture 2" descr="C:\Users\DELL\Desktop\Диплом Безопасная Россия.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0"/>
            <a:ext cx="3100226" cy="423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95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6F1EC5-2D14-46FC-A8E2-5C339505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5" y="377539"/>
            <a:ext cx="11044328" cy="132080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Большое внимание в работе учреждения уделяется патриотическому воспитанию.</a:t>
            </a:r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1600" b="1" dirty="0">
                <a:solidFill>
                  <a:srgbClr val="C00000"/>
                </a:solidFill>
              </a:rPr>
              <a:t> «Свеча памяти», «День неизвестного солдата», «Зажги свечу», «Окна Победы»,</a:t>
            </a:r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1600" b="1" dirty="0">
                <a:solidFill>
                  <a:srgbClr val="C00000"/>
                </a:solidFill>
              </a:rPr>
              <a:t>«День героев отечества», «День Победы», «День России», «День флага РФ»-основные моменты</a:t>
            </a:r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1600" b="1" dirty="0">
                <a:solidFill>
                  <a:srgbClr val="C00000"/>
                </a:solidFill>
              </a:rPr>
              <a:t> этого направления.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CD2F90C-5FA3-4349-BDDB-C9D342881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074" y="2155199"/>
            <a:ext cx="2720851" cy="18071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B35CE9-F60A-4D4F-8F3F-4038BE3B0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96" y="1631940"/>
            <a:ext cx="3785092" cy="25139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434E1E7-7036-4589-A8EA-8971A96D9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050" y="4283785"/>
            <a:ext cx="3363164" cy="25223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4360798-8133-46DB-A9AD-CFC35F13E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1" y="4283475"/>
            <a:ext cx="3785092" cy="25226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ED4656C-09CB-4190-AB85-2B2C0246F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86039" y="4283475"/>
            <a:ext cx="4437807" cy="24962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4D36B7C-04BF-46FE-83D2-360CB3C617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8740" y="1978310"/>
            <a:ext cx="2720854" cy="18071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3BDFD29-0AA2-48E6-A809-EBB45694AF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17" y="1630162"/>
            <a:ext cx="3429969" cy="24070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9153196-F62D-4770-9E2D-8F552D2DC5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55997" y="5705396"/>
            <a:ext cx="889983" cy="8899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0D720EC-AC0E-407D-A1AF-D7AB71B99C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196817" y="3859840"/>
            <a:ext cx="847269" cy="8472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4F056F3-14F8-48F0-8195-AD41658752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35" y="803712"/>
            <a:ext cx="932576" cy="9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245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7F5A85-FAA7-4BCF-B9DD-F17B9E63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При Доме культуры работает клуб пожилых людей «Рябинушка» и общество инвалидов «Мы вместе». Интересно и весело организован досуг.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059B0EA-8F89-44B7-9C1E-172F513A6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8" y="1446254"/>
            <a:ext cx="3748891" cy="28116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39E73AC-A8A4-4772-8536-E54EE475C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323" y="1550633"/>
            <a:ext cx="3465787" cy="19495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85AA755-1329-4D3B-9B3B-3C21C8D97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856" y="4446109"/>
            <a:ext cx="3433377" cy="19312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3E6E310-AD36-4568-A2B1-B7F3DC95A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42" y="1550633"/>
            <a:ext cx="2030467" cy="27072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DD9249F-60F4-4DCD-8B2F-08FEC245C5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28" y="4128826"/>
            <a:ext cx="2998076" cy="22485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C31D730-4EB7-48BE-9435-DD742C60FE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76" y="4477737"/>
            <a:ext cx="2856412" cy="214230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C62B2E25-259D-4564-82F5-ABCC727EB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63" y="1703204"/>
            <a:ext cx="2313460" cy="17350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2C6A8C4-DBB0-4272-B1C8-C1A19C9E0F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42" y="4014240"/>
            <a:ext cx="2575032" cy="19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45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41A0DF-BA3D-4F96-90E9-73F8B85B0CC6}"/>
              </a:ext>
            </a:extLst>
          </p:cNvPr>
          <p:cNvSpPr txBox="1"/>
          <p:nvPr/>
        </p:nvSpPr>
        <p:spPr>
          <a:xfrm>
            <a:off x="285182" y="2198884"/>
            <a:ext cx="6098958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9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Клубные формирования самодеятельного творчества.</a:t>
            </a:r>
          </a:p>
          <a:p>
            <a:pPr>
              <a:spcAft>
                <a:spcPts val="59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595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Танцевальное направление </a:t>
            </a:r>
          </a:p>
          <a:p>
            <a:pPr>
              <a:spcAft>
                <a:spcPts val="595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«Росток»</a:t>
            </a:r>
          </a:p>
          <a:p>
            <a:pPr>
              <a:spcAft>
                <a:spcPts val="595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«Веснушки»</a:t>
            </a:r>
          </a:p>
          <a:p>
            <a:pPr>
              <a:spcAft>
                <a:spcPts val="595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«Парус»</a:t>
            </a:r>
          </a:p>
          <a:p>
            <a:pPr>
              <a:spcAft>
                <a:spcPts val="595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Вокальное направление</a:t>
            </a:r>
          </a:p>
          <a:p>
            <a:pPr>
              <a:spcAft>
                <a:spcPts val="595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«До-ре-ми»</a:t>
            </a:r>
          </a:p>
          <a:p>
            <a:pPr>
              <a:spcAft>
                <a:spcPts val="595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«Колибри» - вокальный жанр</a:t>
            </a:r>
          </a:p>
          <a:p>
            <a:pPr>
              <a:spcAft>
                <a:spcPts val="595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«Ирины»</a:t>
            </a:r>
          </a:p>
          <a:p>
            <a:pPr>
              <a:spcAft>
                <a:spcPts val="595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ДПИ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«Стильные штучки»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«Художественное слово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»-театральное направление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D23765-C4DC-4337-A6AF-50D1800A258A}"/>
              </a:ext>
            </a:extLst>
          </p:cNvPr>
          <p:cNvSpPr txBox="1"/>
          <p:nvPr/>
        </p:nvSpPr>
        <p:spPr>
          <a:xfrm>
            <a:off x="6096000" y="2214272"/>
            <a:ext cx="609895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Любительские объединения ,клубы по интересам </a:t>
            </a:r>
            <a:r>
              <a:rPr lang="ru-RU" altLang="ru-RU" b="1" dirty="0"/>
              <a:t>.</a:t>
            </a:r>
          </a:p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endParaRPr lang="ru-RU" altLang="ru-RU" dirty="0"/>
          </a:p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«Рябинушка»-клуб пожилых людей.</a:t>
            </a:r>
          </a:p>
          <a:p>
            <a:pPr marL="422275" indent="-317500"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вместе»-общество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2275" indent="-317500"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«Игродром»-игровая комната.</a:t>
            </a:r>
          </a:p>
          <a:p>
            <a:pPr marL="422275" indent="-317500"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«Занимательный немецкий»-кружок нем. яз.</a:t>
            </a:r>
          </a:p>
          <a:p>
            <a:pPr marL="422275" indent="-317500"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«Стильные штучки»-рукоделие.</a:t>
            </a:r>
          </a:p>
          <a:p>
            <a:pPr marL="422275" indent="-317500"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«Встреча»-ЦВ РН.</a:t>
            </a:r>
          </a:p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4775">
              <a:buClr>
                <a:srgbClr val="0E594D"/>
              </a:buClr>
              <a:buSzPct val="4500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</a:tabLs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«Дружба»-танцы РН</a:t>
            </a:r>
          </a:p>
        </p:txBody>
      </p:sp>
      <p:pic>
        <p:nvPicPr>
          <p:cNvPr id="11" name="Объект 6">
            <a:extLst>
              <a:ext uri="{FF2B5EF4-FFF2-40B4-BE49-F238E27FC236}">
                <a16:creationId xmlns="" xmlns:a16="http://schemas.microsoft.com/office/drawing/2014/main" id="{867BFDCC-F22A-4263-A061-0190327A0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750" y="503940"/>
            <a:ext cx="1511068" cy="17103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08ADBF-757B-4EB5-A07B-B29364E83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1467775"/>
          </a:xfrm>
        </p:spPr>
        <p:txBody>
          <a:bodyPr>
            <a:noAutofit/>
          </a:bodyPr>
          <a:lstStyle/>
          <a:p>
            <a:pPr>
              <a:spcAft>
                <a:spcPts val="595"/>
              </a:spcAft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Доме культуры работают клубные формирования разного направления. Все возрастные группы и категории жителей имеют возможность найти для себя занятие по интересу. Как дети, так и взрослые могут попробовать себя в роли певца, танцора, актёра в клубных формированиях художественной самодеятельности. Провести досуг в кругу друзей, посещая любительские объединения.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1F887537-3891-497D-BB6A-88CB9FC5D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750" y="503942"/>
            <a:ext cx="1511068" cy="1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833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80E8CC-0CB5-40F3-B9F0-5054AE3C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0" y="495128"/>
            <a:ext cx="8744066" cy="2424545"/>
          </a:xfrm>
        </p:spPr>
        <p:txBody>
          <a:bodyPr>
            <a:normAutofit/>
          </a:bodyPr>
          <a:lstStyle/>
          <a:p>
            <a:pPr indent="-338138" eaLnBrk="1">
              <a:lnSpc>
                <a:spcPct val="115000"/>
              </a:lnSpc>
              <a:spcAft>
                <a:spcPts val="1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Культурная жизнь нашего посёлка очень разнообразна.</a:t>
            </a:r>
            <a:br>
              <a:rPr lang="ru-RU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Доме культуры проводятся не только календарные традиционные праздники. Всё больше разрабатывается новых идей и сценариев. . «День левши», «День ромашки» ,«День косоворотки», «Банановые забеги», «Сочное ассорти», «Холодок на палочке», «Арбузник», </a:t>
            </a:r>
            <a:br>
              <a:rPr lang="ru-RU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«Кукурузные поединки», «Вело-заезды»…..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6176F48-7C7E-4CE4-B520-B47533D12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83BF779-52E1-4088-B8F6-0AB770959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1821871"/>
            <a:ext cx="4122052" cy="27472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7FEFC8C-0304-4193-941B-9562549A1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36217" y="4667147"/>
            <a:ext cx="3655783" cy="20563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DE23BCE-2F12-4D4B-BDA1-3334DDFB4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113" y="4699198"/>
            <a:ext cx="3598804" cy="20243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26C03EE-F5BD-40E1-8566-9BF003393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87767" y="2690074"/>
            <a:ext cx="3074219" cy="19300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1CF5317-6F08-490F-88A0-3E18F6A570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29" y="4148671"/>
            <a:ext cx="4144540" cy="27622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10A0E17-6869-4524-BBC7-4E8520319C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23" y="1707401"/>
            <a:ext cx="3637844" cy="2424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D563B9F-A4DB-460B-A4FC-DBBF0242CA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969" y="1414732"/>
            <a:ext cx="1104668" cy="11046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CEF65BB-9502-4491-9898-6BE80060A0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039" y="1414732"/>
            <a:ext cx="1104669" cy="11046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B0DE426-C6E8-42DF-AD6E-EE2C16A43A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110" y="1414732"/>
            <a:ext cx="1109390" cy="110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50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3E89E9-9482-43B9-81D3-7254C9F3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Молодёжные праздники и встречи в Доме культуры.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5F01C9E-7EFE-4420-8222-FE40F79D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54E8E36-9A43-41C0-A823-E6078B9B5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85" y="4256691"/>
            <a:ext cx="1877919" cy="25038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1C325B8-FECF-44DA-8753-1FE19E857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13" y="1063514"/>
            <a:ext cx="2848304" cy="2136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C6BA882-662D-412C-8CE9-8D53CEFA4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11" y="1456996"/>
            <a:ext cx="4016119" cy="30120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A73A6B-CE57-48E3-AB36-BA0802E1D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22" y="3334407"/>
            <a:ext cx="4289390" cy="32170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5B7BA27-5079-4BFE-8F61-A4BB4C567B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2595" y="1693432"/>
            <a:ext cx="2772784" cy="20795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FE444FC-6639-4AFC-A059-D930E2897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6" y="4687418"/>
            <a:ext cx="2764219" cy="20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10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B9B461-6AC0-4A61-8E10-B518B905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04193"/>
            <a:ext cx="10957618" cy="132080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«Поющие поколения»-фестиваль любимой песни.</a:t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C00000"/>
                </a:solidFill>
              </a:rPr>
              <a:t>До ограничений по проведению массовых мероприятий, проходил в рамках сельского праздника «Соседи».</a:t>
            </a:r>
            <a:br>
              <a:rPr lang="ru-RU" sz="1800" b="1" dirty="0">
                <a:solidFill>
                  <a:srgbClr val="C00000"/>
                </a:solidFill>
              </a:rPr>
            </a:b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86FF59F-2362-499A-B562-45C1E1EEC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13" y="1507256"/>
            <a:ext cx="3794234" cy="28456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C029E3B-1E8E-4D35-980D-AB43988B1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3233">
            <a:off x="222329" y="1870518"/>
            <a:ext cx="2997993" cy="22484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3548105-FE27-464C-9E67-D8B6690C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1324" flipV="1">
            <a:off x="8345090" y="1704151"/>
            <a:ext cx="3136834" cy="23526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2B4612B-130A-417B-AEE8-7A0A512DC6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4" y="4619153"/>
            <a:ext cx="2764413" cy="20733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A65CB9A-8170-485A-93B9-89A0C76D58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33" y="3670635"/>
            <a:ext cx="1819457" cy="13645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ED509A8-5F91-458D-B173-190286EB45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3" y="4430110"/>
            <a:ext cx="3362148" cy="22274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AFBA2C39-6E4F-4228-9240-0F596B7B39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29" y="4430110"/>
            <a:ext cx="3544703" cy="23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828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FA1C88-9584-4BD1-990B-1C10050B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0" y="250983"/>
            <a:ext cx="7598980" cy="2819400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</a:rPr>
              <a:t>С</a:t>
            </a:r>
            <a: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едьмой фестиваль </a:t>
            </a:r>
            <a:r>
              <a:rPr lang="ru-RU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"ПОЮЩИЕ ПОКОЛЕНИЯ"-2021.</a:t>
            </a:r>
            <a:br>
              <a:rPr lang="ru-RU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</a:rPr>
              <a:t>В условиях пандемии мы решили не останавливать наш фестиваль .</a:t>
            </a:r>
            <a:b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</a:rPr>
              <a:t>Второй год проводим его в дистанционном формате .</a:t>
            </a:r>
            <a: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И к нашей радости ,это не помешало всем ,кто пожелал ,встретиться и общаться через песню, для которой нет границ и расстояний. </a:t>
            </a:r>
            <a:b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Участниками стали вокалисты Калининградской области : МО "Нестеровский ГО", </a:t>
            </a:r>
            <a:b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МО "Гвардейский ГО", МО "Краснознаменский ГО", МО "Гусевский ГО", </a:t>
            </a:r>
            <a:b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МО "Славский ГО", г. Советск, г. Калининград ,</a:t>
            </a:r>
            <a:b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ru-RU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а также творческие коллективы и солисты из Воронежской ,Омской, Саратовской областей и республики Башкортостан . </a:t>
            </a:r>
            <a: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На фестиваль было представлено 66 </a:t>
            </a:r>
            <a:r>
              <a:rPr lang="ru-RU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видео-выступлений от 24 учреждений культуры (это более 180 человек ) </a:t>
            </a:r>
            <a: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. </a:t>
            </a:r>
            <a:b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Всем участникам были разосланы дипломы фестиваля .</a:t>
            </a:r>
            <a:b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Концерт из трёх частей размещён на страницах соцсетей ДК и по указанным ссылкам </a:t>
            </a:r>
            <a:br>
              <a:rPr lang="ru-RU" sz="1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1 часть </a:t>
            </a:r>
            <a:r>
              <a:rPr lang="ru-RU" sz="14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https://youtu.be/i3LAbS4Y7AI</a:t>
            </a:r>
            <a:r>
              <a:rPr lang="ru-R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             </a:t>
            </a:r>
            <a:br>
              <a:rPr lang="ru-R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 часть  </a:t>
            </a:r>
            <a:r>
              <a:rPr lang="ru-RU" sz="14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https://youtu.be/UNjoebBxiQ8</a:t>
            </a:r>
            <a:r>
              <a:rPr lang="ru-R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ru-R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3 часть  </a:t>
            </a:r>
            <a:r>
              <a:rPr lang="ru-RU" sz="1400" b="0" i="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https://youtu.be/GAXV3eOiKBs</a:t>
            </a:r>
            <a:r>
              <a:rPr lang="ru-R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F4E640E-CA41-4B1F-9E0B-0AD3E52875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3157374"/>
            <a:ext cx="2727433" cy="21344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7E76E10-DD52-494B-B603-2DBDF861C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22" y="3822688"/>
            <a:ext cx="1846478" cy="29383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206D86F-EFFB-4424-8A85-1016798226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78" y="3261355"/>
            <a:ext cx="1799844" cy="27005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4DA1333-1327-4BF1-9672-44C4931A59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104"/>
            <a:ext cx="2959870" cy="197016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EACFE51-065D-4F48-BA0B-0D265FFF0E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19" y="3788328"/>
            <a:ext cx="2863959" cy="21479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ABF43B-93B3-4B27-A036-52394151FD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17" y="5833447"/>
            <a:ext cx="821821" cy="8218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79EBE17-C203-4D0D-8D11-ACC4C96219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47" y="5572698"/>
            <a:ext cx="1082570" cy="10825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EBE7B9F-64E1-49CC-A1B8-79FA55D5F6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61151" y="-726663"/>
            <a:ext cx="2904189" cy="43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56C77A-1681-429E-9D58-FFB7BC91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22" y="282222"/>
            <a:ext cx="10629421" cy="1320800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Разнообразие культурных событий-это …..Далеко не всё представлено в альбоме .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Более подробная информация на страницах ДК в соцсетях.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en-US" alt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https://ok.ru/profile/214501579234</a:t>
            </a:r>
            <a:r>
              <a:rPr lang="ru-RU" alt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ru-RU"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https://dk-nesterov.ru/krasnolesye.php</a:t>
            </a:r>
            <a:r>
              <a:rPr lang="ru-RU" sz="900" dirty="0">
                <a:solidFill>
                  <a:srgbClr val="99CA3C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     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Ирина Ковардо (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vk.com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2993F2D-8FA5-4EC1-9712-B8777E71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F2C6ACA-9807-4AE0-9E65-53DC24136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8" y="1412973"/>
            <a:ext cx="3372611" cy="25294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4658FF4-5814-452E-B1A3-E73B92534D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76656" y="1458671"/>
            <a:ext cx="3212060" cy="20430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DEA143D-1F63-4942-B242-3A4D90B2BB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66" y="4249011"/>
            <a:ext cx="3189375" cy="23920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71BBDA9-B8C7-4296-B74E-88F8C2FD89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048" y="4085211"/>
            <a:ext cx="3022120" cy="22665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D68A0AB-A428-406B-8778-5FD3A15A4D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" y="4249011"/>
            <a:ext cx="2788726" cy="20915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A352128-7A45-4567-9C76-13EDF23EBC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22" y="3564141"/>
            <a:ext cx="2448121" cy="32641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869A249-7E85-44CA-9136-DB170B673A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44" y="1307412"/>
            <a:ext cx="2880604" cy="216045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E6FEE9B-24FE-468E-ACAB-83264FB0C3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41" y="1246222"/>
            <a:ext cx="1840117" cy="24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17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236102-B5F2-494A-BE42-4AC9D216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Выступления.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F8FB1A2-28E7-4E13-8CA1-CB8ADBBF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A441A2D-3B42-446B-BCA8-4B783B878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269558" y="4950997"/>
            <a:ext cx="3067906" cy="17731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B0A36B1-9A24-4373-86DC-26D0E9EA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497" y="4537241"/>
            <a:ext cx="3528074" cy="19845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E8CACE6-8A27-4F4E-9E3B-A01911C93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76960" y="826675"/>
            <a:ext cx="3950775" cy="22223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501700F-DB21-478D-B049-D762DC4A3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26185" y="545198"/>
            <a:ext cx="3950775" cy="2222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EECDD43-EC09-4568-85CA-1253EDACA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4149" y="1863642"/>
            <a:ext cx="3950771" cy="22223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EF9B302-7A7C-417C-873E-3230777EA5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85830" y="3048987"/>
            <a:ext cx="3128082" cy="1759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58A8B91-FDF4-4E99-B233-E838E7AA3F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9334" y="3986476"/>
            <a:ext cx="3429408" cy="19290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08F90DD-E33E-45E0-9317-E4785E70E9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39007" y="4067430"/>
            <a:ext cx="3141571" cy="176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28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EBDDE1-FF04-4D86-9F53-E5F0D804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Наши концерты. 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425A569-9BD5-49A8-8DFA-8C9C127F0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11.01.2022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BFBC249-F5C9-4EFE-800F-9CD1F9BA4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47" y="1051755"/>
            <a:ext cx="2773659" cy="20802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2BE0066-4A8C-4A13-9BD5-B881D71E3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27" y="3132000"/>
            <a:ext cx="2870915" cy="20296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9CAAA87-E347-48C8-B265-3828399A7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51" y="5035540"/>
            <a:ext cx="2671892" cy="17746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63E36AB-0E1D-45DB-B4A7-0B9CA4A1E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02" y="5220846"/>
            <a:ext cx="2418837" cy="16065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B12257D-2C9F-4098-A13C-3284B9380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" y="4687957"/>
            <a:ext cx="3003696" cy="1994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6B54F04-14AD-49FF-B3B9-1871E946C5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8934" y="3736796"/>
            <a:ext cx="3601894" cy="23923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97DE113E-1CDC-4094-954D-94BA6B194A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46" y="1106182"/>
            <a:ext cx="2758836" cy="18323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6EAF10DB-9B28-4B56-8C0B-D4D5104F2A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93" y="3207131"/>
            <a:ext cx="2671891" cy="177461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DAFBC604-39DA-4BE5-958B-4F0FB8D5A6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7" y="1164840"/>
            <a:ext cx="2972173" cy="349067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5B4A6034-698D-4499-91EC-FC86E8B70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2" y="893880"/>
            <a:ext cx="3393172" cy="23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931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DCFE58-6DBB-4A55-B720-C830E7AE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101600"/>
            <a:ext cx="6793071" cy="1320800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     Не </a:t>
            </a:r>
            <a:r>
              <a:rPr lang="ru-RU" sz="1400" dirty="0">
                <a:solidFill>
                  <a:srgbClr val="C00000"/>
                </a:solidFill>
              </a:rPr>
              <a:t>забываем и про хозяйственную деятельность. Отремонтировано фойе, крыльцо, навес-козырек , заменили вывеску ДК, оборудована вело-парковка, приобрели стеллажи в рабочий кабинет ,оборудовали решетки на все радиаторы отопительной системы , заменили котёл отопительной системы.  Работы проводились общими усилиями:  средства ДК от платных услуг, помощь Администрации МО «Нестеровский ГО», поддержка Союза «</a:t>
            </a:r>
            <a:r>
              <a:rPr lang="ru-RU" sz="1400" dirty="0" err="1">
                <a:solidFill>
                  <a:srgbClr val="C00000"/>
                </a:solidFill>
              </a:rPr>
              <a:t>Антропос</a:t>
            </a:r>
            <a:r>
              <a:rPr lang="ru-RU" sz="1400" dirty="0" smtClean="0">
                <a:solidFill>
                  <a:srgbClr val="C00000"/>
                </a:solidFill>
              </a:rPr>
              <a:t>».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dirty="0">
                <a:solidFill>
                  <a:srgbClr val="C00000"/>
                </a:solidFill>
              </a:rPr>
              <a:t>Более 12 лет назад на средства по проекту с АНО </a:t>
            </a:r>
            <a:r>
              <a:rPr lang="ru-RU" sz="1400" dirty="0" err="1">
                <a:solidFill>
                  <a:srgbClr val="C00000"/>
                </a:solidFill>
              </a:rPr>
              <a:t>ПРОФко</a:t>
            </a:r>
            <a:r>
              <a:rPr lang="ru-RU" sz="1400" dirty="0">
                <a:solidFill>
                  <a:srgbClr val="C00000"/>
                </a:solidFill>
              </a:rPr>
              <a:t> было оборудовано ограждение около ДК. В настоящее время ограждение выходит из строя. Для поддержки функционирования проводим сезонные ремонты. Мечтаем о современной новой ограде.</a:t>
            </a:r>
            <a:br>
              <a:rPr lang="ru-RU" sz="1400" dirty="0">
                <a:solidFill>
                  <a:srgbClr val="C00000"/>
                </a:solidFill>
              </a:rPr>
            </a:br>
            <a:r>
              <a:rPr lang="ru-RU" sz="1400" dirty="0">
                <a:solidFill>
                  <a:srgbClr val="C00000"/>
                </a:solidFill>
              </a:rPr>
              <a:t>Ищем пути реализации .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F074C2F-84EE-452C-8FFA-7716A22B5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911" y="274580"/>
            <a:ext cx="3717130" cy="27878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513CEC0-6EB3-4C33-A88F-8972095F3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45" y="880728"/>
            <a:ext cx="2373127" cy="31641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FCF613E-6452-4C6C-88C7-B4B9C310F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9864" y="3390442"/>
            <a:ext cx="4284213" cy="2624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97FB866-99E0-4DF1-95CF-F4A19125C9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472" y="3680178"/>
            <a:ext cx="3294527" cy="24708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87" y="4236051"/>
            <a:ext cx="3027397" cy="227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" y="4374393"/>
            <a:ext cx="30607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453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8805670-9B63-4681-AADA-9895D5CF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263935" cy="6004034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Очень трудно вместить и передать весь объем нашей работы в одном альбоме.</a:t>
            </a:r>
            <a:br>
              <a:rPr lang="ru-RU" sz="1400" dirty="0">
                <a:solidFill>
                  <a:srgbClr val="C00000"/>
                </a:solidFill>
              </a:rPr>
            </a:br>
            <a:r>
              <a:rPr lang="ru-RU" sz="1400" dirty="0">
                <a:solidFill>
                  <a:srgbClr val="C00000"/>
                </a:solidFill>
              </a:rPr>
              <a:t>Для этого мы подготовили </a:t>
            </a:r>
            <a:r>
              <a:rPr lang="ru-RU" sz="1400" dirty="0" err="1" smtClean="0">
                <a:solidFill>
                  <a:srgbClr val="C00000"/>
                </a:solidFill>
              </a:rPr>
              <a:t>кюаркоды</a:t>
            </a:r>
            <a:r>
              <a:rPr lang="ru-RU" sz="1400" dirty="0">
                <a:solidFill>
                  <a:srgbClr val="C00000"/>
                </a:solidFill>
              </a:rPr>
              <a:t>, для желающих глубже окунуться в наш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«Круговорот культурной </a:t>
            </a:r>
            <a:r>
              <a:rPr lang="ru-RU" sz="1800" dirty="0" smtClean="0">
                <a:solidFill>
                  <a:srgbClr val="C00000"/>
                </a:solidFill>
              </a:rPr>
              <a:t>жизни». </a:t>
            </a:r>
            <a:r>
              <a:rPr lang="ru-RU" sz="1800" b="1" dirty="0" smtClean="0">
                <a:solidFill>
                  <a:srgbClr val="C00000"/>
                </a:solidFill>
              </a:rPr>
              <a:t>Онлайн-мероприятия.2021 </a:t>
            </a:r>
            <a:r>
              <a:rPr lang="ru-RU" sz="1800" b="1" dirty="0">
                <a:solidFill>
                  <a:srgbClr val="C00000"/>
                </a:solidFill>
              </a:rPr>
              <a:t>год.</a:t>
            </a: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ВИКТОРИНЫ.</a:t>
            </a: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200" dirty="0">
                <a:solidFill>
                  <a:srgbClr val="C00000"/>
                </a:solidFill>
              </a:rPr>
              <a:t/>
            </a:r>
            <a:br>
              <a:rPr lang="ru-RU" sz="1200" dirty="0">
                <a:solidFill>
                  <a:srgbClr val="C00000"/>
                </a:solidFill>
              </a:rPr>
            </a:br>
            <a:r>
              <a:rPr lang="ru-RU" sz="1200" dirty="0">
                <a:solidFill>
                  <a:srgbClr val="C00000"/>
                </a:solidFill>
              </a:rPr>
              <a:t/>
            </a:r>
            <a:br>
              <a:rPr lang="ru-RU" sz="1200" dirty="0">
                <a:solidFill>
                  <a:srgbClr val="C00000"/>
                </a:solidFill>
              </a:rPr>
            </a:br>
            <a:r>
              <a:rPr lang="ru-RU" sz="1200" dirty="0">
                <a:solidFill>
                  <a:srgbClr val="C00000"/>
                </a:solidFill>
              </a:rPr>
              <a:t/>
            </a:r>
            <a:br>
              <a:rPr lang="ru-RU" sz="1200" dirty="0">
                <a:solidFill>
                  <a:srgbClr val="C00000"/>
                </a:solidFill>
              </a:rPr>
            </a:br>
            <a:r>
              <a:rPr lang="ru-RU" sz="1200" dirty="0">
                <a:solidFill>
                  <a:srgbClr val="C00000"/>
                </a:solidFill>
              </a:rPr>
              <a:t/>
            </a:r>
            <a:br>
              <a:rPr lang="ru-RU" sz="1200" dirty="0">
                <a:solidFill>
                  <a:srgbClr val="C00000"/>
                </a:solidFill>
              </a:rPr>
            </a:br>
            <a:r>
              <a:rPr lang="ru-RU" sz="1200" dirty="0">
                <a:solidFill>
                  <a:srgbClr val="C00000"/>
                </a:solidFill>
              </a:rPr>
              <a:t/>
            </a:r>
            <a:br>
              <a:rPr lang="ru-RU" sz="12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Мастер-классы.</a:t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Конкурсы.</a:t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/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Участие в акциях и другое.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539B4B8-DBE4-480F-9736-B659FE28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210" y="1826958"/>
            <a:ext cx="686058" cy="686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B185042-70EB-471A-9AF3-0142F43BC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95" y="1872336"/>
            <a:ext cx="686058" cy="6860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EF783A7-8707-4186-83E2-E69872148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37755" y="1915250"/>
            <a:ext cx="686058" cy="6860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191D17F-EEC7-4BD7-A4EE-8041B53EF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82" y="1729280"/>
            <a:ext cx="881414" cy="8814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29A6FAB-4E1C-4ACB-8EA6-8F6B1EC82A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91" y="1674885"/>
            <a:ext cx="903566" cy="9035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6A5E35E-B6B1-4DEF-BC1E-A741331AEA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35" y="1682767"/>
            <a:ext cx="903566" cy="9035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1A9CE72-EABB-44AD-A349-ED321EE6FA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87" y="1677353"/>
            <a:ext cx="903566" cy="9035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18C9556-8EEC-43E9-8674-85297EBF2F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9" y="2864858"/>
            <a:ext cx="1056547" cy="10565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96A00EC6-29DD-497F-8F1D-F494BF16D9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89" y="3083343"/>
            <a:ext cx="999926" cy="99992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F3E9D83-E247-4666-B656-03F4421B35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10" y="3083342"/>
            <a:ext cx="999927" cy="9999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09416CD1-5B3B-4D04-8D45-A008A0F6B3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98769" y="4463846"/>
            <a:ext cx="965310" cy="96531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D4240375-F271-4ADD-8BC1-132F403C6A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89" y="4348961"/>
            <a:ext cx="1080195" cy="10801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EDF7E47C-C89C-4368-A94F-B08338EF24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52" y="4468796"/>
            <a:ext cx="1080195" cy="10801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4AB05B9D-40EA-4C50-85D1-F7FF6692E0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46" y="4139890"/>
            <a:ext cx="1080195" cy="10801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BBEB9A90-971D-4B19-A698-30A931D032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48" y="4034294"/>
            <a:ext cx="1146353" cy="114635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1EA559F-0233-43B0-88B5-D4634F9A43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89" y="4100452"/>
            <a:ext cx="1080195" cy="108019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DE3AD3DA-D4EA-4DCB-9468-A244696D02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172" y="4139890"/>
            <a:ext cx="1080196" cy="108019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1F9FC3CE-EB3C-4052-AAF4-D7BBF8AE393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46" y="5783223"/>
            <a:ext cx="805430" cy="80543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EB99DDD-6349-4B82-B4A7-AC369461D8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93738" y="5785704"/>
            <a:ext cx="881414" cy="88141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610ABBE1-5F0E-44ED-8450-F54A04E95A6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55" y="5708966"/>
            <a:ext cx="945393" cy="94539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8680D510-D015-4FEC-BC54-B8B1B4A521B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4" y="5690943"/>
            <a:ext cx="967080" cy="96708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D5AA346D-B397-4F28-91FB-A12F453B94D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62" y="5729353"/>
            <a:ext cx="904618" cy="90461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55B4537C-5454-48F2-B6B8-9C19952F6EB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53" y="5783224"/>
            <a:ext cx="805430" cy="80543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1353754C-530A-4E74-A428-79CAD4C9888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3" y="5729353"/>
            <a:ext cx="904618" cy="90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139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DD1F77-E003-4F91-9ADF-7C6F4EBC7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Круговорот культурной жизни продолжается….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3CF1C5C-971D-4F7D-BA6F-120FEE34A2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9" y="1397343"/>
            <a:ext cx="1197248" cy="1197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EC815E5-F229-41EB-8674-C41109F1A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29920" y="1386361"/>
            <a:ext cx="1208230" cy="12082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1ED7AF3-F2D4-49EB-90D8-054D663C5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6" y="1386361"/>
            <a:ext cx="1280215" cy="12802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398FBD2-84DF-47D7-988C-C0D6C647C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30" y="1386361"/>
            <a:ext cx="1341853" cy="13418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C928B15-55F2-42C5-9F7E-EC08C126A8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965203" y="1440801"/>
            <a:ext cx="1308797" cy="13087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33E6980-A351-4BCB-A5FB-ABE8765A30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85" y="3169165"/>
            <a:ext cx="1233918" cy="123391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0EFFC11-BC2E-404B-BDA3-62CC967C7F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0" y="2919878"/>
            <a:ext cx="1308795" cy="13087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D2D9122-D77F-47F4-97BE-E9587C64F2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59" y="2913875"/>
            <a:ext cx="1320800" cy="13208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6D5FFE1-358A-4603-A25B-887BBE6481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50" y="2974600"/>
            <a:ext cx="1320801" cy="132080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2C32F23-D241-45E9-BDF0-326458A3C7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165" y="1440802"/>
            <a:ext cx="1308796" cy="130879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6462ED3-A56B-40FA-9565-D6FC40C311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89" y="3082283"/>
            <a:ext cx="1320800" cy="13208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794FE378-78CD-42C3-A7F7-121676E413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7" y="5057963"/>
            <a:ext cx="1320800" cy="13208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DE163493-B992-4050-A398-93516EBE97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97" y="4898866"/>
            <a:ext cx="1406016" cy="140601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FCEF2C6E-9FAF-492C-A9E3-EBA682E5A6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167" y="5090270"/>
            <a:ext cx="1311137" cy="13111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4E4DBB68-EF62-4806-818A-D8ABF2577B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75" y="4817908"/>
            <a:ext cx="1406016" cy="14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9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5242ADE-DCE4-4145-808B-EDBCCFE2490C}"/>
              </a:ext>
            </a:extLst>
          </p:cNvPr>
          <p:cNvSpPr txBox="1"/>
          <p:nvPr/>
        </p:nvSpPr>
        <p:spPr>
          <a:xfrm>
            <a:off x="2294878" y="266847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Творческие коллективы и любительские объединения.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48EDDAD-753C-43B8-A2AA-A735CF382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615">
            <a:off x="327046" y="1047374"/>
            <a:ext cx="4403256" cy="311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A748F42A-8A3B-4558-ABC4-1E19E0B24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923">
            <a:off x="7361222" y="1090541"/>
            <a:ext cx="4281081" cy="30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8CECF0-FB75-4A30-95BA-4672F77E4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67548" y="4406784"/>
            <a:ext cx="4171921" cy="23467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89B5922-F8EF-4C53-8ED3-FA170821E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650" y="2208421"/>
            <a:ext cx="4645837" cy="26132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2676BDB-2401-44AD-9C5B-949FFBDF7E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2533" y="4246787"/>
            <a:ext cx="4409594" cy="24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9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2AED2FFF-CB3A-4DC1-9BCB-EA6DC153B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169">
            <a:off x="358343" y="2115869"/>
            <a:ext cx="5596476" cy="39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="" xmlns:a16="http://schemas.microsoft.com/office/drawing/2014/main" id="{21C445A0-2137-4CD7-BACB-AEEA6EF3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966">
            <a:off x="6122580" y="2006909"/>
            <a:ext cx="5568645" cy="39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6">
            <a:extLst>
              <a:ext uri="{FF2B5EF4-FFF2-40B4-BE49-F238E27FC236}">
                <a16:creationId xmlns="" xmlns:a16="http://schemas.microsoft.com/office/drawing/2014/main" id="{05EB0B51-7552-4C48-932E-E89CF45A9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47" y="658853"/>
            <a:ext cx="1511068" cy="1710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8A94A8-110D-47EB-B43A-4F8BB2A171EB}"/>
              </a:ext>
            </a:extLst>
          </p:cNvPr>
          <p:cNvSpPr txBox="1"/>
          <p:nvPr/>
        </p:nvSpPr>
        <p:spPr>
          <a:xfrm>
            <a:off x="1994939" y="580295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Творческие коллективы и любительские объединения.</a:t>
            </a:r>
          </a:p>
        </p:txBody>
      </p:sp>
    </p:spTree>
    <p:extLst>
      <p:ext uri="{BB962C8B-B14F-4D97-AF65-F5344CB8AC3E}">
        <p14:creationId xmlns:p14="http://schemas.microsoft.com/office/powerpoint/2010/main" val="282830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D888E1BF-432C-4132-AE6F-8C33D264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208">
            <a:off x="6140746" y="2172926"/>
            <a:ext cx="5545782" cy="391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301961-5A1E-4B02-8DA7-E4A752854BCB}"/>
              </a:ext>
            </a:extLst>
          </p:cNvPr>
          <p:cNvSpPr txBox="1"/>
          <p:nvPr/>
        </p:nvSpPr>
        <p:spPr>
          <a:xfrm>
            <a:off x="568171" y="585928"/>
            <a:ext cx="8888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Творческие коллективы и любительские объединения.</a:t>
            </a:r>
          </a:p>
        </p:txBody>
      </p:sp>
      <p:pic>
        <p:nvPicPr>
          <p:cNvPr id="12" name="Объект 6">
            <a:extLst>
              <a:ext uri="{FF2B5EF4-FFF2-40B4-BE49-F238E27FC236}">
                <a16:creationId xmlns="" xmlns:a16="http://schemas.microsoft.com/office/drawing/2014/main" id="{AEEC6242-A377-4E33-B623-C27A6B41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86" y="680871"/>
            <a:ext cx="1511068" cy="171033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4E94BE77-8701-4CBA-B3D2-7131AE0A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469">
            <a:off x="343898" y="2233324"/>
            <a:ext cx="5541871" cy="39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9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95C2A57-627F-431E-861C-8D0BA86B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69" y="497152"/>
            <a:ext cx="8981038" cy="57398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Творческие коллективы и любительские объединения  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FD6EBB2A-1387-421C-828B-482BA748FA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2" y="1104809"/>
            <a:ext cx="3761065" cy="265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2A1ED179-ACF5-4390-8786-A13E08DA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690" y="1042939"/>
            <a:ext cx="3936171" cy="27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="" xmlns:a16="http://schemas.microsoft.com/office/drawing/2014/main" id="{3F42F8C4-C2A3-4B29-9FA2-FF8A7A48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15" y="1071133"/>
            <a:ext cx="3896274" cy="275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="" xmlns:a16="http://schemas.microsoft.com/office/drawing/2014/main" id="{C11C4562-8679-470C-A913-742093B0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88" y="3938768"/>
            <a:ext cx="4080151" cy="28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A95299E-762F-4353-860D-54645FD78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40" y="3858176"/>
            <a:ext cx="4080150" cy="28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33561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2475</TotalTime>
  <Words>1266</Words>
  <Application>Microsoft Office PowerPoint</Application>
  <PresentationFormat>Произвольный</PresentationFormat>
  <Paragraphs>227</Paragraphs>
  <Slides>59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Аспект</vt:lpstr>
      <vt:lpstr>       Областной ежегодный смотр-конкурс                        «ОБНОВЛЕНИЕ»                    по итогам 2021 года.</vt:lpstr>
      <vt:lpstr>Презентация PowerPoint</vt:lpstr>
      <vt:lpstr>Презентация PowerPoint</vt:lpstr>
      <vt:lpstr>Презентация PowerPoint</vt:lpstr>
      <vt:lpstr>При Доме культуры работают клубные формирования разного направления. Все возрастные группы и категории жителей имеют возможность найти для себя занятие по интересу. Как дети, так и взрослые могут попробовать себя в роли певца, танцора, актёра в клубных формированиях художественной самодеятельности. Провести досуг в кругу друзей, посещая любительские объединения.   </vt:lpstr>
      <vt:lpstr>Презентация PowerPoint</vt:lpstr>
      <vt:lpstr>Презентация PowerPoint</vt:lpstr>
      <vt:lpstr>Презентация PowerPoint</vt:lpstr>
      <vt:lpstr>Творческие коллективы и любительские объединения  .</vt:lpstr>
      <vt:lpstr>Не смотря на период ограничений в работе с творческими коллективами и  на проведение массовых мероприятий (в условиях пандемии коронавируса) количественные показатели удалось сохранить . Процент населения ,посещающих клубные формирования в 2021 году-42% .  </vt:lpstr>
      <vt:lpstr>Презентация PowerPoint</vt:lpstr>
      <vt:lpstr>                            Наши достижения.  Работа клубных формирований Дома культуры направлена не только на реализацию творческих способностей участников ,но и на демонстрацию их достижений.  Этому способствует участие в конкурсах, фестивалях, праздниках разного уровня-(региональные, всероссийские, международные), по результатам которых имеются результаты.  Муниципальные конкурсы.   </vt:lpstr>
      <vt:lpstr>Муниципальные конкурсы.   </vt:lpstr>
      <vt:lpstr>Муниципальные конкурсы.   </vt:lpstr>
      <vt:lpstr>Региональные конкурсы.</vt:lpstr>
      <vt:lpstr>Презентация PowerPoint</vt:lpstr>
      <vt:lpstr>Всероссийские конкурсы. </vt:lpstr>
      <vt:lpstr>Всероссийские конкурсы. </vt:lpstr>
      <vt:lpstr>Презентация PowerPoint</vt:lpstr>
      <vt:lpstr>Международные конкурсы.</vt:lpstr>
      <vt:lpstr>Презентация PowerPoint</vt:lpstr>
      <vt:lpstr>Презентация PowerPoint</vt:lpstr>
      <vt:lpstr>Международные конкурсы. Первые успехи 2022 года .</vt:lpstr>
      <vt:lpstr>Всероссийские сетевые акции. Тестирование .Конкурсы.</vt:lpstr>
      <vt:lpstr>Сетевые акции. Конкуры. Тесты. </vt:lpstr>
      <vt:lpstr>               Самообразование. Каждый работник культуры должен совершенствовать своё мастерство. Работники Краснолесенского Дома культуры не исключение . Большая часть времени отводится для посещения лекций, семинаров,  мастер-классов, вебинаров и онлайн-курсов, тестирования.              -Повышение квалификации в КГИК по теме           «Технология создания массовых праздников и шоу-программ»        в рамках федерального проекта «Творческие люди» Нацпроекта  «Культура»              -Обучение в ОГБОУ ДПО «ОМЦ» в рамках проекта «Подготовка и переподготовка кадров в сфере культуры»                                   онлайн-семинары:  «Импровизация у детей как элемент творчества на уроке и в постановке» «Новогодняя постановка для детей :от идеи до реализации» «Обучение детей стилевому многообразию джазового танца» «Композиция и постановка народного танца»   «Как создать сценарий мероприятия в онлайн?» -вебинар «Кукольный театр как средство и инструмент для языкового и творческого развития детей» -обучение в «Школе клубного работника» -мастер-класс «Игра-как основа хореографического произведения в эстрадном и народном жанре» -мастер-класс «Театральное искусство» -тотальный тест «Доступная среда» (участие) - большой этнографический диктант (участие)          </vt:lpstr>
      <vt:lpstr>Самообразование .</vt:lpstr>
      <vt:lpstr>Презентация PowerPoint</vt:lpstr>
      <vt:lpstr>Оценка работы сотрудников Краснолесенского СДК.  Благодарственные письма Отдела культуры и Калининградской областной Думы, юбилейная медаль «к 75–летию образования Калининградской области» </vt:lpstr>
      <vt:lpstr>Презентация PowerPoint</vt:lpstr>
      <vt:lpstr>Сотрудничество .  КРОУ «Вищтынецкий эколого-исторический музей». </vt:lpstr>
      <vt:lpstr>Участвуем в проекте Виштынецкого музея  «Лесная деревня .Соседи»</vt:lpstr>
      <vt:lpstr>Организуем экскурсии для детей. «Виштынецкие сокровища гномов» обучающее занятие в «Виштынецком музее» </vt:lpstr>
      <vt:lpstr>Организация совместными усилиями  выступлений Калининградских артистов, писателей, представление проектов и тематических презентаций В ДК. </vt:lpstr>
      <vt:lpstr>Сотрудничество . АНО «КДЦ РН в г. Калининграде»</vt:lpstr>
      <vt:lpstr>Презентация PowerPoint</vt:lpstr>
      <vt:lpstr>При поддержке АНО «КДЦ РН» при Доме культуры работает кружок ДПИ  «Стильные штучки» Представили выставку работ фестивале в Калининграде. </vt:lpstr>
      <vt:lpstr>ДПИ.Кружок  «Стильные штучки» работает при поддержке АНО «КДЦ РН».(выделяются средства на приобретение расходного  материалов для творчества )</vt:lpstr>
      <vt:lpstr>Ежегодная летняя лингвистическая площадка «Колесо истории» при поддержке КДЦ РН .(Калининград) (около 55 000 р.) Это интересные творческие и познавательные занятия, мастер-классы, экскурсии, походы, развлечения, изучение немецкого языка в игровой форме, питание. Посещение открыто для детей из семей РН и активных участников художественной самодеятельности ДК. </vt:lpstr>
      <vt:lpstr>Организация праздников в Центре встреч российских немцев . Материальная поддержка АНО « КДЦ РН» около 60 000 в год .</vt:lpstr>
      <vt:lpstr>Проект  «Немецкий стилизованный костюм»-приобретение костюмов и танцевальной обуви  для танцевального коллектива «Дружба» ( 34 000 р.)</vt:lpstr>
      <vt:lpstr>Ряд проектов был реализован при поддержке АНО «ПРОФко». Не исключение 2019 год.  Приобрели костюмы для младшего танцевального коллектива «Росток»,  танцевальную обувь ,театральные атрибуты. </vt:lpstr>
      <vt:lpstr>Множество праздников и тематических встреч  организуем для ребят детского сада .</vt:lpstr>
      <vt:lpstr>Налажен контакт со служителем православного храма св. муч. Адриана и Наталии иереем Олегом Демьяненко и матушкой Людмилой. С их участием проходят интересные мероприятия ,беседы.  Ребята выезжали на Сретенские балы в г. Советск и г. Калининград, где выглядели достойно .  Поездку в Калининград организовывали совместно с кадетским корпусом г. Гусева .  </vt:lpstr>
      <vt:lpstr>Традиционные праздники. Наша Масленица.</vt:lpstr>
      <vt:lpstr>Новогодние театрализованные представления для детей . </vt:lpstr>
      <vt:lpstr>«Мы против террора». Регулярно проходят тематические беседы,  видео-презентации, акции и кино-показы, изготовление и  распространение   буклетов. </vt:lpstr>
      <vt:lpstr>Большое внимание в работе учреждения уделяется патриотическому воспитанию.  «Свеча памяти», «День неизвестного солдата», «Зажги свечу», «Окна Победы», «День героев отечества», «День Победы», «День России», «День флага РФ»-основные моменты  этого направления.</vt:lpstr>
      <vt:lpstr>При Доме культуры работает клуб пожилых людей «Рябинушка» и общество инвалидов «Мы вместе». Интересно и весело организован досуг. </vt:lpstr>
      <vt:lpstr>Культурная жизнь нашего посёлка очень разнообразна.  В Доме культуры проводятся не только календарные традиционные праздники. Всё больше разрабатывается новых идей и сценариев. . «День левши», «День ромашки» ,«День косоворотки», «Банановые забеги», «Сочное ассорти», «Холодок на палочке», «Арбузник»,  «Кукурузные поединки», «Вело-заезды»…..</vt:lpstr>
      <vt:lpstr>Молодёжные праздники и встречи в Доме культуры.</vt:lpstr>
      <vt:lpstr>«Поющие поколения»-фестиваль любимой песни. До ограничений по проведению массовых мероприятий, проходил в рамках сельского праздника «Соседи». </vt:lpstr>
      <vt:lpstr>Седьмой фестиваль "ПОЮЩИЕ ПОКОЛЕНИЯ"-2021. В условиях пандемии мы решили не останавливать наш фестиваль . Второй год проводим его в дистанционном формате . И к нашей радости ,это не помешало всем ,кто пожелал ,встретиться и общаться через песню, для которой нет границ и расстояний.  Участниками стали вокалисты Калининградской области : МО "Нестеровский ГО",  МО "Гвардейский ГО", МО "Краснознаменский ГО", МО "Гусевский ГО",  МО "Славский ГО", г. Советск, г. Калининград , а также творческие коллективы и солисты из Воронежской ,Омской, Саратовской областей и республики Башкортостан . На фестиваль было представлено 66 видео-выступлений от 24 учреждений культуры (это более 180 человек ) .  Всем участникам были разосланы дипломы фестиваля . Концерт из трёх частей размещён на страницах соцсетей ДК и по указанным ссылкам  1 часть https://youtu.be/i3LAbS4Y7AI               2 часть  https://youtu.be/UNjoebBxiQ8  3 часть  https://youtu.be/GAXV3eOiKBs  </vt:lpstr>
      <vt:lpstr>Разнообразие культурных событий-это …..Далеко не всё представлено в альбоме .  Более подробная информация на страницах ДК в соцсетях.  https://ok.ru/profile/214501579234       https://dk-nesterov.ru/krasnolesye.php       Ирина Ковардо (vk.com)</vt:lpstr>
      <vt:lpstr>Выступления.</vt:lpstr>
      <vt:lpstr>Наши концерты. </vt:lpstr>
      <vt:lpstr>     Не забываем и про хозяйственную деятельность. Отремонтировано фойе, крыльцо, навес-козырек , заменили вывеску ДК, оборудована вело-парковка, приобрели стеллажи в рабочий кабинет ,оборудовали решетки на все радиаторы отопительной системы , заменили котёл отопительной системы.  Работы проводились общими усилиями:  средства ДК от платных услуг, помощь Администрации МО «Нестеровский ГО», поддержка Союза «Антропос».  Более 12 лет назад на средства по проекту с АНО ПРОФко было оборудовано ограждение около ДК. В настоящее время ограждение выходит из строя. Для поддержки функционирования проводим сезонные ремонты. Мечтаем о современной новой ограде. Ищем пути реализации .</vt:lpstr>
      <vt:lpstr>Очень трудно вместить и передать весь объем нашей работы в одном альбоме. Для этого мы подготовили кюаркоды, для желающих глубже окунуться в наш  «Круговорот культурной жизни». Онлайн-мероприятия.2021 год. ВИКТОРИНЫ.      Мастер-классы.      Конкурсы.      Участие в акциях и другое.</vt:lpstr>
      <vt:lpstr>Круговорот культурной жизни продолжается….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Областной ежегодный смотр-конкурс                        «ОБНОВЛЕНИЕ»                    по итогам 2021 года.</dc:title>
  <dc:creator>КДЦ  РН в г. Калининграде</dc:creator>
  <cp:lastModifiedBy>DELL</cp:lastModifiedBy>
  <cp:revision>23</cp:revision>
  <cp:lastPrinted>2022-01-11T10:57:21Z</cp:lastPrinted>
  <dcterms:created xsi:type="dcterms:W3CDTF">2022-01-05T11:58:50Z</dcterms:created>
  <dcterms:modified xsi:type="dcterms:W3CDTF">2022-01-11T11:02:36Z</dcterms:modified>
</cp:coreProperties>
</file>